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80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</p:sldIdLst>
  <p:sldSz cy="5143500" cx="9144000"/>
  <p:notesSz cx="6858000" cy="9144000"/>
  <p:embeddedFontLst>
    <p:embeddedFont>
      <p:font typeface="Roboto"/>
      <p:regular r:id="rId93"/>
      <p:bold r:id="rId94"/>
      <p:italic r:id="rId95"/>
      <p:boldItalic r:id="rId9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42" Type="http://schemas.openxmlformats.org/officeDocument/2006/relationships/slide" Target="slides/slide37.xml"/><Relationship Id="rId86" Type="http://schemas.openxmlformats.org/officeDocument/2006/relationships/slide" Target="slides/slide81.xml"/><Relationship Id="rId41" Type="http://schemas.openxmlformats.org/officeDocument/2006/relationships/slide" Target="slides/slide36.xml"/><Relationship Id="rId85" Type="http://schemas.openxmlformats.org/officeDocument/2006/relationships/slide" Target="slides/slide80.xml"/><Relationship Id="rId44" Type="http://schemas.openxmlformats.org/officeDocument/2006/relationships/slide" Target="slides/slide39.xml"/><Relationship Id="rId88" Type="http://schemas.openxmlformats.org/officeDocument/2006/relationships/slide" Target="slides/slide83.xml"/><Relationship Id="rId43" Type="http://schemas.openxmlformats.org/officeDocument/2006/relationships/slide" Target="slides/slide38.xml"/><Relationship Id="rId87" Type="http://schemas.openxmlformats.org/officeDocument/2006/relationships/slide" Target="slides/slide82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89" Type="http://schemas.openxmlformats.org/officeDocument/2006/relationships/slide" Target="slides/slide84.xml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31" Type="http://schemas.openxmlformats.org/officeDocument/2006/relationships/slide" Target="slides/slide26.xml"/><Relationship Id="rId75" Type="http://schemas.openxmlformats.org/officeDocument/2006/relationships/slide" Target="slides/slide70.xml"/><Relationship Id="rId30" Type="http://schemas.openxmlformats.org/officeDocument/2006/relationships/slide" Target="slides/slide25.xml"/><Relationship Id="rId74" Type="http://schemas.openxmlformats.org/officeDocument/2006/relationships/slide" Target="slides/slide69.xml"/><Relationship Id="rId33" Type="http://schemas.openxmlformats.org/officeDocument/2006/relationships/slide" Target="slides/slide28.xml"/><Relationship Id="rId77" Type="http://schemas.openxmlformats.org/officeDocument/2006/relationships/slide" Target="slides/slide72.xml"/><Relationship Id="rId32" Type="http://schemas.openxmlformats.org/officeDocument/2006/relationships/slide" Target="slides/slide27.xml"/><Relationship Id="rId76" Type="http://schemas.openxmlformats.org/officeDocument/2006/relationships/slide" Target="slides/slide71.xml"/><Relationship Id="rId35" Type="http://schemas.openxmlformats.org/officeDocument/2006/relationships/slide" Target="slides/slide30.xml"/><Relationship Id="rId79" Type="http://schemas.openxmlformats.org/officeDocument/2006/relationships/slide" Target="slides/slide74.xml"/><Relationship Id="rId34" Type="http://schemas.openxmlformats.org/officeDocument/2006/relationships/slide" Target="slides/slide29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slide" Target="slides/slide63.xml"/><Relationship Id="rId23" Type="http://schemas.openxmlformats.org/officeDocument/2006/relationships/slide" Target="slides/slide18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slide" Target="slides/slide6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95" Type="http://schemas.openxmlformats.org/officeDocument/2006/relationships/font" Target="fonts/Roboto-italic.fntdata"/><Relationship Id="rId50" Type="http://schemas.openxmlformats.org/officeDocument/2006/relationships/slide" Target="slides/slide45.xml"/><Relationship Id="rId94" Type="http://schemas.openxmlformats.org/officeDocument/2006/relationships/font" Target="fonts/Roboto-bold.fntdata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96" Type="http://schemas.openxmlformats.org/officeDocument/2006/relationships/font" Target="fonts/Roboto-boldItalic.fntdata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91" Type="http://schemas.openxmlformats.org/officeDocument/2006/relationships/slide" Target="slides/slide86.xml"/><Relationship Id="rId90" Type="http://schemas.openxmlformats.org/officeDocument/2006/relationships/slide" Target="slides/slide85.xml"/><Relationship Id="rId93" Type="http://schemas.openxmlformats.org/officeDocument/2006/relationships/font" Target="fonts/Roboto-regular.fntdata"/><Relationship Id="rId92" Type="http://schemas.openxmlformats.org/officeDocument/2006/relationships/slide" Target="slides/slide87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c6f9e470d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c6f9e470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9cf807594f_1_2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9cf807594f_1_2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9cf807594f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9cf807594f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9cf807594f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9cf807594f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9cf807594f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9cf807594f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9cf807594f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9cf807594f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9cf807594f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9cf807594f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9cf807594f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9cf807594f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9cf807594f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9cf807594f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9cf807594f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9cf807594f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9cf807594f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9cf807594f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a45f4586f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a45f4586f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9cf807594f_0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9cf807594f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9cf807594f_0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9cf807594f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9cf807594f_0_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9cf807594f_0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9cf807594f_0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9cf807594f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9cf807594f_0_1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9cf807594f_0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9cf807594f_0_2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9cf807594f_0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9cf807594f_0_2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9cf807594f_0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9cf807594f_0_2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9cf807594f_0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9cf807594f_0_2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9cf807594f_0_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9cf807594f_0_2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9cf807594f_0_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a45f4586f0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a45f4586f0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9cf807594f_0_2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9cf807594f_0_2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9cf807594f_0_2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9cf807594f_0_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9cf807594f_0_2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9cf807594f_0_2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9cf807594f_0_2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9cf807594f_0_2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9cf807594f_1_2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9cf807594f_1_2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a3a3dc0a74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a3a3dc0a74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a3a3dc0a74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a3a3dc0a74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a3a3dc0a74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a3a3dc0a74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c6f9e470d_0_12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c6f9e470d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9cf807594f_1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9cf807594f_1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a45f4586f0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a45f4586f0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9cf807594f_0_3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9cf807594f_0_3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9cf807594f_1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9cf807594f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9cf807594f_1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9cf807594f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9cf807594f_1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9cf807594f_1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9cf807594f_1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9cf807594f_1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9cf807594f_1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9cf807594f_1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9cf807594f_1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Google Shape;534;g9cf807594f_1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9cf807594f_1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" name="Google Shape;543;g9cf807594f_1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9cf807594f_1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9cf807594f_1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9cf807594f_1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3" name="Google Shape;563;g9cf807594f_1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a45f4586f0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a45f4586f0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a3a3dc0a7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Google Shape;571;ga3a3dc0a7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a3a3dc0a74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0" name="Google Shape;580;ga3a3dc0a74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a3a3dc0a74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a3a3dc0a74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a3a3dc0a74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" name="Google Shape;602;ga3a3dc0a74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ga3a3dc0a74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1" name="Google Shape;611;ga3a3dc0a74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a3a3dc0a74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2" name="Google Shape;622;ga3a3dc0a74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ga3a3dc0a74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3" name="Google Shape;633;ga3a3dc0a74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ga3a3dc0a74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2" name="Google Shape;642;ga3a3dc0a74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a3a3dc0a74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3" name="Google Shape;653;ga3a3dc0a74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a3a3dc0a74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a3a3dc0a74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a45f4586f0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a45f4586f0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g9cf807594f_1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4" name="Google Shape;674;g9cf807594f_1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a39cf54b7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2" name="Google Shape;682;ga39cf54b7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ga39cf54b7d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2" name="Google Shape;692;ga39cf54b7d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a39cf54b7d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2" name="Google Shape;702;ga39cf54b7d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ga39cf54b7d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4" name="Google Shape;714;ga39cf54b7d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ga39cf54b7d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6" name="Google Shape;726;ga39cf54b7d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ga39cf54b7d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6" name="Google Shape;736;ga39cf54b7d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a39cf54b7d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" name="Google Shape;748;ga39cf54b7d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ga39cf54b7d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9" name="Google Shape;759;ga39cf54b7d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ga39cf54b7d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9" name="Google Shape;769;ga39cf54b7d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a45f4586f0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a45f4586f0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g9cf807594f_1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9" name="Google Shape;779;g9cf807594f_1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g9d328a2f74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7" name="Google Shape;787;g9d328a2f74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7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g9d328a2f74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9" name="Google Shape;799;g9d328a2f74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g9d328a2f74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1" name="Google Shape;811;g9d328a2f74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4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g9d328a2f74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6" name="Google Shape;826;g9d328a2f74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6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g9d328a2f74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8" name="Google Shape;838;g9d328a2f74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g9d328a2f74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9" name="Google Shape;849;g9d328a2f74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g9d328a2f74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5" name="Google Shape;865;g9d328a2f74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g9d328a2f74_0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7" name="Google Shape;877;g9d328a2f74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5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g9d328a2f74_0_2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7" name="Google Shape;887;g9d328a2f74_0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9cf807594f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9cf807594f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9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g9d328a2f74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1" name="Google Shape;901;g9d328a2f74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9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g9cf807594f_1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1" name="Google Shape;911;g9cf807594f_1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6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g9cf807594f_1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8" name="Google Shape;918;g9cf807594f_1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4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g9cf807594f_1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6" name="Google Shape;926;g9cf807594f_1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6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Google Shape;937;g9cf807594f_1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8" name="Google Shape;938;g9cf807594f_1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4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g9cf807594f_1_2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6" name="Google Shape;946;g9cf807594f_1_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g9cf807594f_1_2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4" name="Google Shape;954;g9cf807594f_1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0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g9cf807594f_1_2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2" name="Google Shape;962;g9cf807594f_1_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9cf807594f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9cf807594f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Google Shape;11;p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1" name="Google Shape;71;p1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1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1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1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" name="Google Shape;76;p11"/>
          <p:cNvSpPr txBox="1"/>
          <p:nvPr>
            <p:ph hasCustomPrompt="1"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/>
          <p:nvPr>
            <p:ph idx="1" type="body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Google Shape;78;p1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1" name="Google Shape;21;p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" name="Google Shape;26;p3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4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Google Shape;30;p4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" name="Google Shape;35;p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5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" name="Google Shape;42;p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5" name="Google Shape;45;p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8" name="Google Shape;48;p7"/>
          <p:cNvSpPr txBox="1"/>
          <p:nvPr>
            <p:ph idx="1" type="body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8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Google Shape;52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8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" name="Google Shape;57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1" name="Google Shape;6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2" name="Google Shape;62;p9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3" name="Google Shape;63;p9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4" name="Google Shape;6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Google Shape;65;p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68" name="Google Shape;68;p1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eometr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Relationship Id="rId4" Type="http://schemas.openxmlformats.org/officeDocument/2006/relationships/image" Target="../media/image1.png"/><Relationship Id="rId5" Type="http://schemas.openxmlformats.org/officeDocument/2006/relationships/image" Target="../media/image20.png"/><Relationship Id="rId6" Type="http://schemas.openxmlformats.org/officeDocument/2006/relationships/image" Target="../media/image8.png"/><Relationship Id="rId7" Type="http://schemas.openxmlformats.org/officeDocument/2006/relationships/image" Target="../media/image11.png"/><Relationship Id="rId8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Relationship Id="rId4" Type="http://schemas.openxmlformats.org/officeDocument/2006/relationships/image" Target="../media/image10.png"/><Relationship Id="rId5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9.png"/><Relationship Id="rId4" Type="http://schemas.openxmlformats.org/officeDocument/2006/relationships/image" Target="../media/image16.png"/><Relationship Id="rId5" Type="http://schemas.openxmlformats.org/officeDocument/2006/relationships/image" Target="../media/image12.png"/><Relationship Id="rId6" Type="http://schemas.openxmlformats.org/officeDocument/2006/relationships/image" Target="../media/image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6.png"/><Relationship Id="rId4" Type="http://schemas.openxmlformats.org/officeDocument/2006/relationships/image" Target="../media/image2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1.png"/><Relationship Id="rId4" Type="http://schemas.openxmlformats.org/officeDocument/2006/relationships/image" Target="../media/image3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6.png"/><Relationship Id="rId4" Type="http://schemas.openxmlformats.org/officeDocument/2006/relationships/image" Target="../media/image31.png"/><Relationship Id="rId5" Type="http://schemas.openxmlformats.org/officeDocument/2006/relationships/image" Target="../media/image39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27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3.png"/><Relationship Id="rId4" Type="http://schemas.openxmlformats.org/officeDocument/2006/relationships/image" Target="../media/image38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5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0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2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3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50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8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54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1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5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57.png"/><Relationship Id="rId4" Type="http://schemas.openxmlformats.org/officeDocument/2006/relationships/image" Target="../media/image46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47.png"/><Relationship Id="rId4" Type="http://schemas.openxmlformats.org/officeDocument/2006/relationships/image" Target="../media/image44.png"/><Relationship Id="rId5" Type="http://schemas.openxmlformats.org/officeDocument/2006/relationships/image" Target="../media/image52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78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55.png"/><Relationship Id="rId4" Type="http://schemas.openxmlformats.org/officeDocument/2006/relationships/image" Target="../media/image53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49.png"/><Relationship Id="rId4" Type="http://schemas.openxmlformats.org/officeDocument/2006/relationships/image" Target="../media/image51.png"/><Relationship Id="rId5" Type="http://schemas.openxmlformats.org/officeDocument/2006/relationships/image" Target="../media/image58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59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56.png"/><Relationship Id="rId4" Type="http://schemas.openxmlformats.org/officeDocument/2006/relationships/image" Target="../media/image60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66.png"/><Relationship Id="rId4" Type="http://schemas.openxmlformats.org/officeDocument/2006/relationships/image" Target="../media/image62.png"/><Relationship Id="rId5" Type="http://schemas.openxmlformats.org/officeDocument/2006/relationships/image" Target="../media/image61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65.jp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63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68.png"/><Relationship Id="rId4" Type="http://schemas.openxmlformats.org/officeDocument/2006/relationships/image" Target="../media/image67.png"/><Relationship Id="rId5" Type="http://schemas.openxmlformats.org/officeDocument/2006/relationships/image" Target="../media/image76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64.jp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72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73.png"/><Relationship Id="rId4" Type="http://schemas.openxmlformats.org/officeDocument/2006/relationships/image" Target="../media/image69.png"/><Relationship Id="rId5" Type="http://schemas.openxmlformats.org/officeDocument/2006/relationships/image" Target="../media/image77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71.jp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75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23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81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74.png"/><Relationship Id="rId4" Type="http://schemas.openxmlformats.org/officeDocument/2006/relationships/image" Target="../media/image70.png"/><Relationship Id="rId5" Type="http://schemas.openxmlformats.org/officeDocument/2006/relationships/image" Target="../media/image82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23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84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89.png"/><Relationship Id="rId4" Type="http://schemas.openxmlformats.org/officeDocument/2006/relationships/image" Target="../media/image87.png"/><Relationship Id="rId5" Type="http://schemas.openxmlformats.org/officeDocument/2006/relationships/image" Target="../media/image85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90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86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91.png"/><Relationship Id="rId4" Type="http://schemas.openxmlformats.org/officeDocument/2006/relationships/image" Target="../media/image88.png"/><Relationship Id="rId5" Type="http://schemas.openxmlformats.org/officeDocument/2006/relationships/image" Target="../media/image8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0.xml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1.xml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2.xml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79.png"/><Relationship Id="rId4" Type="http://schemas.openxmlformats.org/officeDocument/2006/relationships/image" Target="../media/image83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4.xml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80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6.xml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/>
          <p:nvPr>
            <p:ph type="ctrTitle"/>
          </p:nvPr>
        </p:nvSpPr>
        <p:spPr>
          <a:xfrm>
            <a:off x="529500" y="1113775"/>
            <a:ext cx="6820200" cy="207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Optimisation of university space based on a supply and demand analysis</a:t>
            </a:r>
            <a:endParaRPr sz="3200">
              <a:solidFill>
                <a:srgbClr val="FFFFFF"/>
              </a:solidFill>
            </a:endParaRPr>
          </a:p>
        </p:txBody>
      </p:sp>
      <p:sp>
        <p:nvSpPr>
          <p:cNvPr id="86" name="Google Shape;86;p13"/>
          <p:cNvSpPr txBox="1"/>
          <p:nvPr>
            <p:ph idx="1" type="subTitle"/>
          </p:nvPr>
        </p:nvSpPr>
        <p:spPr>
          <a:xfrm>
            <a:off x="460950" y="3065650"/>
            <a:ext cx="6957300" cy="86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 case study on staff meeting rooms and student toilet facilities on campus</a:t>
            </a:r>
            <a:endParaRPr sz="19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7" name="Google Shape;8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-1"/>
            <a:ext cx="999625" cy="999625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3"/>
          <p:cNvSpPr txBox="1"/>
          <p:nvPr/>
        </p:nvSpPr>
        <p:spPr>
          <a:xfrm>
            <a:off x="7095625" y="4031230"/>
            <a:ext cx="1941900" cy="10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03200" lvl="0" marL="2286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●"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Abhinav Sharma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03200" lvl="0" marL="2286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●"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Advait Deshpande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03200" lvl="0" marL="2286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●"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Xinyi Xu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03200" lvl="0" marL="2286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●"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Yanming Wang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9" name="Google Shape;89;p13"/>
          <p:cNvSpPr txBox="1"/>
          <p:nvPr/>
        </p:nvSpPr>
        <p:spPr>
          <a:xfrm>
            <a:off x="7595425" y="3744425"/>
            <a:ext cx="819300" cy="2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Group 3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0" name="Google Shape;90;p13"/>
          <p:cNvSpPr txBox="1"/>
          <p:nvPr/>
        </p:nvSpPr>
        <p:spPr>
          <a:xfrm>
            <a:off x="122956" y="4716169"/>
            <a:ext cx="1220700" cy="2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MAST90107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2"/>
          <p:cNvSpPr txBox="1"/>
          <p:nvPr>
            <p:ph type="ctrTitle"/>
          </p:nvPr>
        </p:nvSpPr>
        <p:spPr>
          <a:xfrm>
            <a:off x="393250" y="455250"/>
            <a:ext cx="8222100" cy="67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/>
              <a:t>Related Work</a:t>
            </a:r>
            <a:endParaRPr sz="3700"/>
          </a:p>
        </p:txBody>
      </p:sp>
      <p:sp>
        <p:nvSpPr>
          <p:cNvPr id="157" name="Google Shape;157;p22"/>
          <p:cNvSpPr txBox="1"/>
          <p:nvPr>
            <p:ph idx="1" type="subTitle"/>
          </p:nvPr>
        </p:nvSpPr>
        <p:spPr>
          <a:xfrm>
            <a:off x="460950" y="1118713"/>
            <a:ext cx="8222100" cy="321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Informative Path Planning (IPP) Problems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○"/>
            </a:pPr>
            <a:r>
              <a:rPr b="1" lang="en" sz="1800">
                <a:latin typeface="Arial"/>
                <a:ea typeface="Arial"/>
                <a:cs typeface="Arial"/>
                <a:sym typeface="Arial"/>
              </a:rPr>
              <a:t>Randomized algorithm</a:t>
            </a:r>
            <a:r>
              <a:rPr lang="en" sz="1800">
                <a:latin typeface="Arial"/>
                <a:ea typeface="Arial"/>
                <a:cs typeface="Arial"/>
                <a:sym typeface="Arial"/>
              </a:rPr>
              <a:t> for informative path planning with budget constraints - Arora, S. and Scherer, S. 2017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○"/>
            </a:pPr>
            <a:r>
              <a:rPr b="1" lang="en" sz="1800">
                <a:latin typeface="Arial"/>
                <a:ea typeface="Arial"/>
                <a:cs typeface="Arial"/>
                <a:sym typeface="Arial"/>
              </a:rPr>
              <a:t>The Orienteering Problem</a:t>
            </a:r>
            <a:r>
              <a:rPr lang="en" sz="1800">
                <a:latin typeface="Arial"/>
                <a:ea typeface="Arial"/>
                <a:cs typeface="Arial"/>
                <a:sym typeface="Arial"/>
              </a:rPr>
              <a:t> - Bruce L. Golden, Larry Levy, and Rakesh Vohra, 1987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○"/>
            </a:pPr>
            <a:r>
              <a:rPr b="1" lang="en" sz="1800">
                <a:latin typeface="Arial"/>
                <a:ea typeface="Arial"/>
                <a:cs typeface="Arial"/>
                <a:sym typeface="Arial"/>
              </a:rPr>
              <a:t>Correlated Orienteering Problem</a:t>
            </a:r>
            <a:r>
              <a:rPr lang="en" sz="1800">
                <a:latin typeface="Arial"/>
                <a:ea typeface="Arial"/>
                <a:cs typeface="Arial"/>
                <a:sym typeface="Arial"/>
              </a:rPr>
              <a:t> - Jingjin Yu, Mac Schwager and Daniela Rus, 2014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○"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Informative Path Planning for Mobile Sensing with </a:t>
            </a:r>
            <a:r>
              <a:rPr b="1" lang="en" sz="1800">
                <a:latin typeface="Arial"/>
                <a:ea typeface="Arial"/>
                <a:cs typeface="Arial"/>
                <a:sym typeface="Arial"/>
              </a:rPr>
              <a:t>Reinforcement Learning</a:t>
            </a:r>
            <a:r>
              <a:rPr lang="en" sz="1800">
                <a:latin typeface="Arial"/>
                <a:ea typeface="Arial"/>
                <a:cs typeface="Arial"/>
                <a:sym typeface="Arial"/>
              </a:rPr>
              <a:t> - Wei, Y.; and Zheng, R. 2020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Min-Max Heaps and Generalized Priority Queues - Atkinson, M. D. 1986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Optimizing Binary Heaps - Elmasry, A. 2017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2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3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Objectives</a:t>
            </a:r>
            <a:endParaRPr/>
          </a:p>
        </p:txBody>
      </p:sp>
      <p:sp>
        <p:nvSpPr>
          <p:cNvPr id="164" name="Google Shape;164;p23"/>
          <p:cNvSpPr txBox="1"/>
          <p:nvPr>
            <p:ph idx="1" type="body"/>
          </p:nvPr>
        </p:nvSpPr>
        <p:spPr>
          <a:xfrm>
            <a:off x="311700" y="1229875"/>
            <a:ext cx="8520600" cy="159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</a:t>
            </a:r>
            <a:r>
              <a:rPr lang="en"/>
              <a:t>ropose an </a:t>
            </a:r>
            <a:r>
              <a:rPr b="1" lang="en"/>
              <a:t>optimization of university space</a:t>
            </a:r>
            <a:r>
              <a:rPr lang="en"/>
              <a:t> based on a supply and demand analysis specific to staff meeting rooms and student toilet facilities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Analyze</a:t>
            </a:r>
            <a:r>
              <a:rPr lang="en"/>
              <a:t> the spatial data, employee data, timetabling data, and meetings held data to advise if supply meets the demand</a:t>
            </a:r>
            <a:endParaRPr/>
          </a:p>
        </p:txBody>
      </p:sp>
      <p:sp>
        <p:nvSpPr>
          <p:cNvPr id="165" name="Google Shape;165;p23"/>
          <p:cNvSpPr txBox="1"/>
          <p:nvPr/>
        </p:nvSpPr>
        <p:spPr>
          <a:xfrm>
            <a:off x="229425" y="4821918"/>
            <a:ext cx="1810800" cy="3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Problem Description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6" name="Google Shape;166;p23"/>
          <p:cNvSpPr txBox="1"/>
          <p:nvPr/>
        </p:nvSpPr>
        <p:spPr>
          <a:xfrm>
            <a:off x="663675" y="2908700"/>
            <a:ext cx="2474400" cy="1056900"/>
          </a:xfrm>
          <a:prstGeom prst="rect">
            <a:avLst/>
          </a:prstGeom>
          <a:solidFill>
            <a:srgbClr val="1C4587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To propose an optimization of current university space for using supply-demand effectively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7" name="Google Shape;167;p23"/>
          <p:cNvSpPr txBox="1"/>
          <p:nvPr/>
        </p:nvSpPr>
        <p:spPr>
          <a:xfrm>
            <a:off x="4404850" y="2908700"/>
            <a:ext cx="2616900" cy="1056900"/>
          </a:xfrm>
          <a:prstGeom prst="rect">
            <a:avLst/>
          </a:prstGeom>
          <a:solidFill>
            <a:srgbClr val="1C4587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We aimed at devising solutions that can efficiently use the current supply of the resources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68" name="Google Shape;168;p23"/>
          <p:cNvCxnSpPr>
            <a:stCxn id="166" idx="3"/>
            <a:endCxn id="167" idx="1"/>
          </p:cNvCxnSpPr>
          <p:nvPr/>
        </p:nvCxnSpPr>
        <p:spPr>
          <a:xfrm>
            <a:off x="3138075" y="3437150"/>
            <a:ext cx="12669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9" name="Google Shape;169;p23"/>
          <p:cNvSpPr txBox="1"/>
          <p:nvPr>
            <p:ph idx="12" type="sldNum"/>
          </p:nvPr>
        </p:nvSpPr>
        <p:spPr>
          <a:xfrm>
            <a:off x="8460431" y="481506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4"/>
          <p:cNvSpPr txBox="1"/>
          <p:nvPr>
            <p:ph type="title"/>
          </p:nvPr>
        </p:nvSpPr>
        <p:spPr>
          <a:xfrm>
            <a:off x="311700" y="23795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Transforming Objectives</a:t>
            </a:r>
            <a:endParaRPr/>
          </a:p>
        </p:txBody>
      </p:sp>
      <p:sp>
        <p:nvSpPr>
          <p:cNvPr id="175" name="Google Shape;175;p24"/>
          <p:cNvSpPr txBox="1"/>
          <p:nvPr>
            <p:ph idx="1" type="body"/>
          </p:nvPr>
        </p:nvSpPr>
        <p:spPr>
          <a:xfrm>
            <a:off x="311700" y="985026"/>
            <a:ext cx="8520600" cy="30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Finding the k-best nearest buildings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Find the k-best nearest buildings from a particular building 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Having a good supply of meeting room or student toilet facilities 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Including factors like excellent conditions, COVID-19 lockdown, etc.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Finding the k-best nearest floors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Find the k-best nearest floors in a particular building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Having a good supply of meeting room or student toilet facilities 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Including factors like excellent conditions, COVID-19 lockdown, etc.</a:t>
            </a:r>
            <a:endParaRPr/>
          </a:p>
          <a:p>
            <a:pPr indent="0" lvl="0" marL="9144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24"/>
          <p:cNvSpPr/>
          <p:nvPr/>
        </p:nvSpPr>
        <p:spPr>
          <a:xfrm>
            <a:off x="7210300" y="360500"/>
            <a:ext cx="1368000" cy="1253700"/>
          </a:xfrm>
          <a:prstGeom prst="ellipse">
            <a:avLst/>
          </a:prstGeom>
          <a:solidFill>
            <a:srgbClr val="1C458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</a:rPr>
              <a:t>General Objectives</a:t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177" name="Google Shape;177;p24"/>
          <p:cNvSpPr/>
          <p:nvPr/>
        </p:nvSpPr>
        <p:spPr>
          <a:xfrm>
            <a:off x="7210300" y="2110650"/>
            <a:ext cx="1368000" cy="1253700"/>
          </a:xfrm>
          <a:prstGeom prst="ellipse">
            <a:avLst/>
          </a:prstGeom>
          <a:solidFill>
            <a:srgbClr val="1C458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</a:rPr>
              <a:t>Prediction</a:t>
            </a:r>
            <a:r>
              <a:rPr lang="en" sz="1300">
                <a:solidFill>
                  <a:srgbClr val="FFFFFF"/>
                </a:solidFill>
              </a:rPr>
              <a:t> Problems</a:t>
            </a:r>
            <a:endParaRPr sz="1300">
              <a:solidFill>
                <a:srgbClr val="FFFFFF"/>
              </a:solidFill>
            </a:endParaRPr>
          </a:p>
        </p:txBody>
      </p:sp>
      <p:cxnSp>
        <p:nvCxnSpPr>
          <p:cNvPr id="178" name="Google Shape;178;p24"/>
          <p:cNvCxnSpPr>
            <a:stCxn id="176" idx="4"/>
            <a:endCxn id="177" idx="0"/>
          </p:cNvCxnSpPr>
          <p:nvPr/>
        </p:nvCxnSpPr>
        <p:spPr>
          <a:xfrm>
            <a:off x="7894300" y="1614200"/>
            <a:ext cx="0" cy="496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9" name="Google Shape;179;p24"/>
          <p:cNvSpPr txBox="1"/>
          <p:nvPr/>
        </p:nvSpPr>
        <p:spPr>
          <a:xfrm>
            <a:off x="229425" y="4821918"/>
            <a:ext cx="1810800" cy="3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Problem Description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0" name="Google Shape;180;p24"/>
          <p:cNvSpPr txBox="1"/>
          <p:nvPr/>
        </p:nvSpPr>
        <p:spPr>
          <a:xfrm>
            <a:off x="229425" y="4048700"/>
            <a:ext cx="5792700" cy="672000"/>
          </a:xfrm>
          <a:prstGeom prst="rect">
            <a:avLst/>
          </a:prstGeom>
          <a:solidFill>
            <a:srgbClr val="1C4587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We represented a general space optimization problem into more concrete strategy-based objectives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1" name="Google Shape;181;p24"/>
          <p:cNvSpPr txBox="1"/>
          <p:nvPr>
            <p:ph idx="12" type="sldNum"/>
          </p:nvPr>
        </p:nvSpPr>
        <p:spPr>
          <a:xfrm>
            <a:off x="8460431" y="481506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5"/>
          <p:cNvSpPr txBox="1"/>
          <p:nvPr>
            <p:ph type="title"/>
          </p:nvPr>
        </p:nvSpPr>
        <p:spPr>
          <a:xfrm>
            <a:off x="311700" y="211929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Formulation: Variables</a:t>
            </a:r>
            <a:endParaRPr/>
          </a:p>
        </p:txBody>
      </p:sp>
      <p:sp>
        <p:nvSpPr>
          <p:cNvPr id="187" name="Google Shape;187;p25"/>
          <p:cNvSpPr txBox="1"/>
          <p:nvPr>
            <p:ph idx="1" type="body"/>
          </p:nvPr>
        </p:nvSpPr>
        <p:spPr>
          <a:xfrm>
            <a:off x="311700" y="841850"/>
            <a:ext cx="8520600" cy="199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Let B be the travelling budget, O be the provided objectives, and F be the set of factors.</a:t>
            </a:r>
            <a:endParaRPr/>
          </a:p>
        </p:txBody>
      </p:sp>
      <p:sp>
        <p:nvSpPr>
          <p:cNvPr id="188" name="Google Shape;188;p25"/>
          <p:cNvSpPr txBox="1"/>
          <p:nvPr/>
        </p:nvSpPr>
        <p:spPr>
          <a:xfrm>
            <a:off x="229425" y="4821918"/>
            <a:ext cx="1810800" cy="3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Problem Description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89" name="Google Shape;18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38395" y="1491263"/>
            <a:ext cx="4715932" cy="447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11100" y="1863687"/>
            <a:ext cx="7170525" cy="447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59806" y="2277085"/>
            <a:ext cx="1487447" cy="44705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25"/>
          <p:cNvSpPr txBox="1"/>
          <p:nvPr/>
        </p:nvSpPr>
        <p:spPr>
          <a:xfrm>
            <a:off x="448775" y="3354675"/>
            <a:ext cx="7472400" cy="4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3" name="Google Shape;193;p25"/>
          <p:cNvSpPr txBox="1"/>
          <p:nvPr>
            <p:ph idx="1" type="body"/>
          </p:nvPr>
        </p:nvSpPr>
        <p:spPr>
          <a:xfrm>
            <a:off x="363150" y="2724125"/>
            <a:ext cx="8520600" cy="199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Let us assume a weighted directed specialized graph       = (V, E) for n number of nodes where      ∈ V is the pre-defined start node</a:t>
            </a:r>
            <a:endParaRPr/>
          </a:p>
        </p:txBody>
      </p:sp>
      <p:pic>
        <p:nvPicPr>
          <p:cNvPr descr="G_S" id="194" name="Google Shape;194;p25" title="MathEquation,#0000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11179" y="2832050"/>
            <a:ext cx="362276" cy="2757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v_s" id="195" name="Google Shape;195;p25" title="MathEquation,#00000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515961" y="3175150"/>
            <a:ext cx="289100" cy="246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323132" y="3566962"/>
            <a:ext cx="4295775" cy="97155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5"/>
          <p:cNvSpPr txBox="1"/>
          <p:nvPr>
            <p:ph idx="12" type="sldNum"/>
          </p:nvPr>
        </p:nvSpPr>
        <p:spPr>
          <a:xfrm>
            <a:off x="8460431" y="4798674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6"/>
          <p:cNvSpPr txBox="1"/>
          <p:nvPr>
            <p:ph type="title"/>
          </p:nvPr>
        </p:nvSpPr>
        <p:spPr>
          <a:xfrm>
            <a:off x="311700" y="211929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Formulation: Variables</a:t>
            </a:r>
            <a:endParaRPr/>
          </a:p>
        </p:txBody>
      </p:sp>
      <p:sp>
        <p:nvSpPr>
          <p:cNvPr id="203" name="Google Shape;203;p26"/>
          <p:cNvSpPr txBox="1"/>
          <p:nvPr>
            <p:ph idx="1" type="body"/>
          </p:nvPr>
        </p:nvSpPr>
        <p:spPr>
          <a:xfrm>
            <a:off x="311700" y="875503"/>
            <a:ext cx="8520600" cy="140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Why specialized?</a:t>
            </a:r>
            <a:endParaRPr/>
          </a:p>
        </p:txBody>
      </p:sp>
      <p:sp>
        <p:nvSpPr>
          <p:cNvPr id="204" name="Google Shape;204;p26"/>
          <p:cNvSpPr txBox="1"/>
          <p:nvPr/>
        </p:nvSpPr>
        <p:spPr>
          <a:xfrm>
            <a:off x="229425" y="4821918"/>
            <a:ext cx="1810800" cy="3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Problem Description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5" name="Google Shape;205;p26"/>
          <p:cNvSpPr txBox="1"/>
          <p:nvPr/>
        </p:nvSpPr>
        <p:spPr>
          <a:xfrm>
            <a:off x="448775" y="3354675"/>
            <a:ext cx="7472400" cy="4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06" name="Google Shape;20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9950" y="1404239"/>
            <a:ext cx="8667001" cy="7802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311359"/>
            <a:ext cx="8864241" cy="780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88413" y="3178575"/>
            <a:ext cx="6892170" cy="495900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26"/>
          <p:cNvSpPr txBox="1"/>
          <p:nvPr>
            <p:ph idx="12" type="sldNum"/>
          </p:nvPr>
        </p:nvSpPr>
        <p:spPr>
          <a:xfrm>
            <a:off x="8460431" y="481506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7"/>
          <p:cNvSpPr txBox="1"/>
          <p:nvPr>
            <p:ph type="title"/>
          </p:nvPr>
        </p:nvSpPr>
        <p:spPr>
          <a:xfrm>
            <a:off x="311700" y="211929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Formulation: Variables</a:t>
            </a:r>
            <a:endParaRPr/>
          </a:p>
        </p:txBody>
      </p:sp>
      <p:sp>
        <p:nvSpPr>
          <p:cNvPr id="215" name="Google Shape;215;p27"/>
          <p:cNvSpPr txBox="1"/>
          <p:nvPr/>
        </p:nvSpPr>
        <p:spPr>
          <a:xfrm>
            <a:off x="229425" y="4821918"/>
            <a:ext cx="1810800" cy="3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Problem Description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6" name="Google Shape;216;p27"/>
          <p:cNvSpPr txBox="1"/>
          <p:nvPr/>
        </p:nvSpPr>
        <p:spPr>
          <a:xfrm>
            <a:off x="448775" y="3354675"/>
            <a:ext cx="7472400" cy="4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17" name="Google Shape;21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0013" y="1765552"/>
            <a:ext cx="7963967" cy="60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545709"/>
            <a:ext cx="8839202" cy="478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40225" y="3249401"/>
            <a:ext cx="5127366" cy="47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700" y="951502"/>
            <a:ext cx="8679899" cy="877994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27"/>
          <p:cNvSpPr txBox="1"/>
          <p:nvPr>
            <p:ph idx="12" type="sldNum"/>
          </p:nvPr>
        </p:nvSpPr>
        <p:spPr>
          <a:xfrm>
            <a:off x="8460431" y="48068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8"/>
          <p:cNvSpPr txBox="1"/>
          <p:nvPr>
            <p:ph type="title"/>
          </p:nvPr>
        </p:nvSpPr>
        <p:spPr>
          <a:xfrm>
            <a:off x="311700" y="211929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Formulation: Equations</a:t>
            </a:r>
            <a:endParaRPr/>
          </a:p>
        </p:txBody>
      </p:sp>
      <p:sp>
        <p:nvSpPr>
          <p:cNvPr id="227" name="Google Shape;227;p28"/>
          <p:cNvSpPr txBox="1"/>
          <p:nvPr/>
        </p:nvSpPr>
        <p:spPr>
          <a:xfrm>
            <a:off x="229425" y="4821918"/>
            <a:ext cx="1810800" cy="3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Problem Description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8" name="Google Shape;228;p28"/>
          <p:cNvSpPr txBox="1"/>
          <p:nvPr/>
        </p:nvSpPr>
        <p:spPr>
          <a:xfrm>
            <a:off x="448775" y="3354675"/>
            <a:ext cx="7472400" cy="4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9" name="Google Shape;229;p28"/>
          <p:cNvSpPr txBox="1"/>
          <p:nvPr>
            <p:ph idx="1" type="body"/>
          </p:nvPr>
        </p:nvSpPr>
        <p:spPr>
          <a:xfrm>
            <a:off x="311700" y="920387"/>
            <a:ext cx="8520600" cy="199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Hard-constraint Problem</a:t>
            </a:r>
            <a:endParaRPr/>
          </a:p>
        </p:txBody>
      </p:sp>
      <p:pic>
        <p:nvPicPr>
          <p:cNvPr id="230" name="Google Shape;23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1400" y="1278784"/>
            <a:ext cx="46101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28"/>
          <p:cNvSpPr txBox="1"/>
          <p:nvPr>
            <p:ph idx="1" type="body"/>
          </p:nvPr>
        </p:nvSpPr>
        <p:spPr>
          <a:xfrm>
            <a:off x="347798" y="2361468"/>
            <a:ext cx="8520600" cy="199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Soft</a:t>
            </a:r>
            <a:r>
              <a:rPr lang="en"/>
              <a:t>-constraint Problem with hyperparameter 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32" name="Google Shape;232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43150" y="2854163"/>
            <a:ext cx="5067300" cy="9239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delta" id="233" name="Google Shape;233;p28" title="MathEquation,#0000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33922" y="2451219"/>
            <a:ext cx="122048" cy="243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50200" y="3617725"/>
            <a:ext cx="2462768" cy="55435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28"/>
          <p:cNvSpPr txBox="1"/>
          <p:nvPr>
            <p:ph idx="12" type="sldNum"/>
          </p:nvPr>
        </p:nvSpPr>
        <p:spPr>
          <a:xfrm>
            <a:off x="8460431" y="48068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9"/>
          <p:cNvSpPr txBox="1"/>
          <p:nvPr>
            <p:ph type="title"/>
          </p:nvPr>
        </p:nvSpPr>
        <p:spPr>
          <a:xfrm>
            <a:off x="265500" y="1622325"/>
            <a:ext cx="4045200" cy="156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Informal Solution</a:t>
            </a:r>
            <a:endParaRPr/>
          </a:p>
        </p:txBody>
      </p:sp>
      <p:sp>
        <p:nvSpPr>
          <p:cNvPr id="241" name="Google Shape;241;p2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A</a:t>
            </a:r>
            <a:r>
              <a:rPr lang="en"/>
              <a:t> set of ordered </a:t>
            </a:r>
            <a:r>
              <a:rPr b="1" lang="en"/>
              <a:t>k-optimal goal nodes</a:t>
            </a:r>
            <a:r>
              <a:rPr lang="en"/>
              <a:t>, such that the reward obtained by visiting the node is </a:t>
            </a:r>
            <a:r>
              <a:rPr b="1" lang="en"/>
              <a:t>maximized</a:t>
            </a:r>
            <a:r>
              <a:rPr lang="en"/>
              <a:t> while the path cost stays within a specified traveling budget B.</a:t>
            </a:r>
            <a:endParaRPr/>
          </a:p>
        </p:txBody>
      </p:sp>
      <p:sp>
        <p:nvSpPr>
          <p:cNvPr id="242" name="Google Shape;242;p2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0"/>
          <p:cNvSpPr txBox="1"/>
          <p:nvPr>
            <p:ph type="title"/>
          </p:nvPr>
        </p:nvSpPr>
        <p:spPr>
          <a:xfrm>
            <a:off x="311700" y="230475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Formulation: Finding k-best buildings</a:t>
            </a:r>
            <a:endParaRPr/>
          </a:p>
        </p:txBody>
      </p:sp>
      <p:pic>
        <p:nvPicPr>
          <p:cNvPr id="248" name="Google Shape;24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93167" y="953676"/>
            <a:ext cx="4549074" cy="3758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45875" y="1828800"/>
            <a:ext cx="4958826" cy="1697200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30"/>
          <p:cNvSpPr txBox="1"/>
          <p:nvPr/>
        </p:nvSpPr>
        <p:spPr>
          <a:xfrm>
            <a:off x="229425" y="4821918"/>
            <a:ext cx="1810800" cy="3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Problem Description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1" name="Google Shape;251;p30"/>
          <p:cNvSpPr txBox="1"/>
          <p:nvPr>
            <p:ph idx="12" type="sldNum"/>
          </p:nvPr>
        </p:nvSpPr>
        <p:spPr>
          <a:xfrm>
            <a:off x="8460431" y="481506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1"/>
          <p:cNvSpPr txBox="1"/>
          <p:nvPr>
            <p:ph type="title"/>
          </p:nvPr>
        </p:nvSpPr>
        <p:spPr>
          <a:xfrm>
            <a:off x="311700" y="230475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Formulation: Finding k-best floors</a:t>
            </a:r>
            <a:endParaRPr/>
          </a:p>
        </p:txBody>
      </p:sp>
      <p:sp>
        <p:nvSpPr>
          <p:cNvPr id="257" name="Google Shape;257;p31"/>
          <p:cNvSpPr txBox="1"/>
          <p:nvPr/>
        </p:nvSpPr>
        <p:spPr>
          <a:xfrm>
            <a:off x="229425" y="4821918"/>
            <a:ext cx="1810800" cy="3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Problem Description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58" name="Google Shape;25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8775" y="920504"/>
            <a:ext cx="6366201" cy="1839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6578" y="2793839"/>
            <a:ext cx="5561473" cy="1839675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31"/>
          <p:cNvSpPr txBox="1"/>
          <p:nvPr>
            <p:ph idx="12" type="sldNum"/>
          </p:nvPr>
        </p:nvSpPr>
        <p:spPr>
          <a:xfrm>
            <a:off x="8460431" y="479048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Members</a:t>
            </a:r>
            <a:endParaRPr/>
          </a:p>
        </p:txBody>
      </p:sp>
      <p:sp>
        <p:nvSpPr>
          <p:cNvPr id="96" name="Google Shape;96;p14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Group 3</a:t>
            </a:r>
            <a:endParaRPr/>
          </a:p>
        </p:txBody>
      </p:sp>
      <p:sp>
        <p:nvSpPr>
          <p:cNvPr id="97" name="Google Shape;97;p14"/>
          <p:cNvSpPr txBox="1"/>
          <p:nvPr>
            <p:ph idx="2" type="body"/>
          </p:nvPr>
        </p:nvSpPr>
        <p:spPr>
          <a:xfrm>
            <a:off x="4731300" y="734207"/>
            <a:ext cx="40452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Abhinav Sharma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Problem Formulation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Algorithm Design &amp; Implementation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Advait Deshpande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Hyperparameters tuning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Clustering algorithms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Yanming Wang (Ethan)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Algorithm adaption for buildings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Collecting results for buildings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Xinyi Xu (Katie)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Algorithm adaption for floors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Collecting results for floors</a:t>
            </a:r>
            <a:endParaRPr/>
          </a:p>
        </p:txBody>
      </p:sp>
      <p:sp>
        <p:nvSpPr>
          <p:cNvPr id="98" name="Google Shape;98;p1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2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Analysis</a:t>
            </a:r>
            <a:endParaRPr/>
          </a:p>
        </p:txBody>
      </p:sp>
      <p:sp>
        <p:nvSpPr>
          <p:cNvPr id="266" name="Google Shape;266;p32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Exploratory Data Analysis and Factors Analysis</a:t>
            </a:r>
            <a:endParaRPr/>
          </a:p>
        </p:txBody>
      </p:sp>
      <p:sp>
        <p:nvSpPr>
          <p:cNvPr id="267" name="Google Shape;267;p3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3"/>
          <p:cNvSpPr txBox="1"/>
          <p:nvPr>
            <p:ph type="title"/>
          </p:nvPr>
        </p:nvSpPr>
        <p:spPr>
          <a:xfrm>
            <a:off x="311700" y="328065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Datasets Summary</a:t>
            </a:r>
            <a:endParaRPr/>
          </a:p>
        </p:txBody>
      </p:sp>
      <p:sp>
        <p:nvSpPr>
          <p:cNvPr id="273" name="Google Shape;273;p33"/>
          <p:cNvSpPr txBox="1"/>
          <p:nvPr/>
        </p:nvSpPr>
        <p:spPr>
          <a:xfrm>
            <a:off x="229425" y="4821918"/>
            <a:ext cx="1810800" cy="3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Data Analysis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74" name="Google Shape;27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3300" y="1017800"/>
            <a:ext cx="7836300" cy="190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3300" y="3111975"/>
            <a:ext cx="7836299" cy="1580049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33"/>
          <p:cNvSpPr txBox="1"/>
          <p:nvPr>
            <p:ph idx="12" type="sldNum"/>
          </p:nvPr>
        </p:nvSpPr>
        <p:spPr>
          <a:xfrm>
            <a:off x="8460431" y="48068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4"/>
          <p:cNvSpPr txBox="1"/>
          <p:nvPr>
            <p:ph type="title"/>
          </p:nvPr>
        </p:nvSpPr>
        <p:spPr>
          <a:xfrm>
            <a:off x="311700" y="205144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EDA: Supply vs Demand</a:t>
            </a:r>
            <a:endParaRPr/>
          </a:p>
        </p:txBody>
      </p:sp>
      <p:sp>
        <p:nvSpPr>
          <p:cNvPr id="282" name="Google Shape;282;p34"/>
          <p:cNvSpPr txBox="1"/>
          <p:nvPr>
            <p:ph idx="1" type="body"/>
          </p:nvPr>
        </p:nvSpPr>
        <p:spPr>
          <a:xfrm>
            <a:off x="311700" y="869476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Meeting rooms objective (Parkville Campus)</a:t>
            </a:r>
            <a:endParaRPr/>
          </a:p>
        </p:txBody>
      </p:sp>
      <p:pic>
        <p:nvPicPr>
          <p:cNvPr id="283" name="Google Shape;28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3325" y="1261800"/>
            <a:ext cx="6286701" cy="3631225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34"/>
          <p:cNvSpPr txBox="1"/>
          <p:nvPr/>
        </p:nvSpPr>
        <p:spPr>
          <a:xfrm>
            <a:off x="229425" y="4821918"/>
            <a:ext cx="1810800" cy="3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Data Analysis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5" name="Google Shape;285;p34"/>
          <p:cNvSpPr txBox="1"/>
          <p:nvPr>
            <p:ph idx="12" type="sldNum"/>
          </p:nvPr>
        </p:nvSpPr>
        <p:spPr>
          <a:xfrm>
            <a:off x="8460431" y="48068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5"/>
          <p:cNvSpPr txBox="1"/>
          <p:nvPr>
            <p:ph type="title"/>
          </p:nvPr>
        </p:nvSpPr>
        <p:spPr>
          <a:xfrm>
            <a:off x="311700" y="205144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EDA: Supply vs Demand</a:t>
            </a:r>
            <a:endParaRPr/>
          </a:p>
        </p:txBody>
      </p:sp>
      <p:sp>
        <p:nvSpPr>
          <p:cNvPr id="291" name="Google Shape;291;p35"/>
          <p:cNvSpPr txBox="1"/>
          <p:nvPr>
            <p:ph idx="1" type="body"/>
          </p:nvPr>
        </p:nvSpPr>
        <p:spPr>
          <a:xfrm>
            <a:off x="311700" y="869476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Toilet Facilities</a:t>
            </a:r>
            <a:r>
              <a:rPr lang="en"/>
              <a:t> objective (Parkville Campus)</a:t>
            </a:r>
            <a:endParaRPr/>
          </a:p>
        </p:txBody>
      </p:sp>
      <p:sp>
        <p:nvSpPr>
          <p:cNvPr id="292" name="Google Shape;292;p35"/>
          <p:cNvSpPr txBox="1"/>
          <p:nvPr/>
        </p:nvSpPr>
        <p:spPr>
          <a:xfrm>
            <a:off x="229425" y="4821918"/>
            <a:ext cx="1810800" cy="3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Data Analysis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93" name="Google Shape;29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639" y="1369273"/>
            <a:ext cx="6281201" cy="3518201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35"/>
          <p:cNvSpPr txBox="1"/>
          <p:nvPr>
            <p:ph idx="12" type="sldNum"/>
          </p:nvPr>
        </p:nvSpPr>
        <p:spPr>
          <a:xfrm>
            <a:off x="8460431" y="4798674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6"/>
          <p:cNvSpPr txBox="1"/>
          <p:nvPr>
            <p:ph type="title"/>
          </p:nvPr>
        </p:nvSpPr>
        <p:spPr>
          <a:xfrm>
            <a:off x="311700" y="221531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EDA: Supply vs Demand</a:t>
            </a:r>
            <a:endParaRPr/>
          </a:p>
        </p:txBody>
      </p:sp>
      <p:sp>
        <p:nvSpPr>
          <p:cNvPr id="300" name="Google Shape;300;p36"/>
          <p:cNvSpPr txBox="1"/>
          <p:nvPr>
            <p:ph idx="1" type="body"/>
          </p:nvPr>
        </p:nvSpPr>
        <p:spPr>
          <a:xfrm>
            <a:off x="311700" y="943218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Meeting rooms objective (Other Campuses)</a:t>
            </a:r>
            <a:endParaRPr/>
          </a:p>
        </p:txBody>
      </p:sp>
      <p:sp>
        <p:nvSpPr>
          <p:cNvPr id="301" name="Google Shape;301;p36"/>
          <p:cNvSpPr txBox="1"/>
          <p:nvPr/>
        </p:nvSpPr>
        <p:spPr>
          <a:xfrm>
            <a:off x="229425" y="4821918"/>
            <a:ext cx="1810800" cy="3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Data Analysis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02" name="Google Shape;30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325" y="1424431"/>
            <a:ext cx="8877426" cy="3467125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36"/>
          <p:cNvSpPr txBox="1"/>
          <p:nvPr>
            <p:ph idx="12" type="sldNum"/>
          </p:nvPr>
        </p:nvSpPr>
        <p:spPr>
          <a:xfrm>
            <a:off x="8460431" y="481506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7"/>
          <p:cNvSpPr txBox="1"/>
          <p:nvPr>
            <p:ph type="title"/>
          </p:nvPr>
        </p:nvSpPr>
        <p:spPr>
          <a:xfrm>
            <a:off x="311700" y="229725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EDA: Supply vs Demand</a:t>
            </a:r>
            <a:endParaRPr/>
          </a:p>
        </p:txBody>
      </p:sp>
      <p:sp>
        <p:nvSpPr>
          <p:cNvPr id="309" name="Google Shape;309;p37"/>
          <p:cNvSpPr txBox="1"/>
          <p:nvPr>
            <p:ph idx="1" type="body"/>
          </p:nvPr>
        </p:nvSpPr>
        <p:spPr>
          <a:xfrm>
            <a:off x="311700" y="95960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Toilet Facilities</a:t>
            </a:r>
            <a:r>
              <a:rPr lang="en"/>
              <a:t> objective (Other Campuses)</a:t>
            </a:r>
            <a:endParaRPr/>
          </a:p>
        </p:txBody>
      </p:sp>
      <p:sp>
        <p:nvSpPr>
          <p:cNvPr id="310" name="Google Shape;310;p37"/>
          <p:cNvSpPr txBox="1"/>
          <p:nvPr/>
        </p:nvSpPr>
        <p:spPr>
          <a:xfrm>
            <a:off x="229425" y="4821918"/>
            <a:ext cx="1810800" cy="3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Data Analysis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11" name="Google Shape;31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000" y="1593156"/>
            <a:ext cx="8635999" cy="3298300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37"/>
          <p:cNvSpPr txBox="1"/>
          <p:nvPr>
            <p:ph idx="12" type="sldNum"/>
          </p:nvPr>
        </p:nvSpPr>
        <p:spPr>
          <a:xfrm>
            <a:off x="8460431" y="48068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8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Factors/Preferences</a:t>
            </a:r>
            <a:endParaRPr/>
          </a:p>
        </p:txBody>
      </p:sp>
      <p:sp>
        <p:nvSpPr>
          <p:cNvPr id="318" name="Google Shape;318;p38"/>
          <p:cNvSpPr txBox="1"/>
          <p:nvPr>
            <p:ph idx="1" type="body"/>
          </p:nvPr>
        </p:nvSpPr>
        <p:spPr>
          <a:xfrm>
            <a:off x="311700" y="1082391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Meeting Rooms Objective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"/>
              <a:t>COVID-19 Lockdown Situation</a:t>
            </a:r>
            <a:endParaRPr b="1"/>
          </a:p>
          <a:p>
            <a:pPr indent="-3175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Strict Lockdown Situation (Demand - 0%)</a:t>
            </a:r>
            <a:endParaRPr/>
          </a:p>
          <a:p>
            <a:pPr indent="-3175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Medium Lockdown Situation (Demand - 25%)</a:t>
            </a:r>
            <a:endParaRPr/>
          </a:p>
          <a:p>
            <a:pPr indent="-3175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Low Lockdown Situation (Demand - 50%)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"/>
              <a:t>High Capacity</a:t>
            </a:r>
            <a:r>
              <a:rPr lang="en"/>
              <a:t>: Average Room Size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"/>
              <a:t>Required Capacity(C)</a:t>
            </a:r>
            <a:r>
              <a:rPr lang="en"/>
              <a:t>: Average Room Size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"/>
              <a:t>With Equipment</a:t>
            </a:r>
            <a:endParaRPr b="1"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"/>
              <a:t>Room Conditions</a:t>
            </a:r>
            <a:endParaRPr b="1"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"/>
              <a:t>Easy Availability</a:t>
            </a:r>
            <a:r>
              <a:rPr lang="en"/>
              <a:t>: Meeting Held</a:t>
            </a:r>
            <a:endParaRPr/>
          </a:p>
        </p:txBody>
      </p:sp>
      <p:pic>
        <p:nvPicPr>
          <p:cNvPr id="319" name="Google Shape;31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91588" y="585531"/>
            <a:ext cx="2361100" cy="322300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38"/>
          <p:cNvSpPr txBox="1"/>
          <p:nvPr/>
        </p:nvSpPr>
        <p:spPr>
          <a:xfrm>
            <a:off x="229425" y="4821918"/>
            <a:ext cx="1810800" cy="3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Data Analysis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1" name="Google Shape;321;p38"/>
          <p:cNvSpPr txBox="1"/>
          <p:nvPr>
            <p:ph idx="12" type="sldNum"/>
          </p:nvPr>
        </p:nvSpPr>
        <p:spPr>
          <a:xfrm>
            <a:off x="8460431" y="4798674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3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Factors/Preferences</a:t>
            </a:r>
            <a:endParaRPr/>
          </a:p>
        </p:txBody>
      </p:sp>
      <p:sp>
        <p:nvSpPr>
          <p:cNvPr id="327" name="Google Shape;327;p39"/>
          <p:cNvSpPr txBox="1"/>
          <p:nvPr>
            <p:ph idx="1" type="body"/>
          </p:nvPr>
        </p:nvSpPr>
        <p:spPr>
          <a:xfrm>
            <a:off x="311700" y="1164327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Toilet Facilities</a:t>
            </a:r>
            <a:r>
              <a:rPr lang="en"/>
              <a:t> Objective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"/>
              <a:t>COVID-19 Lockdown Situation</a:t>
            </a:r>
            <a:endParaRPr b="1"/>
          </a:p>
          <a:p>
            <a:pPr indent="-3175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Strict Lockdown Situation (Demand - 0%)</a:t>
            </a:r>
            <a:endParaRPr/>
          </a:p>
          <a:p>
            <a:pPr indent="-3175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Medium Lockdown Situation (Demand - 25%)</a:t>
            </a:r>
            <a:endParaRPr/>
          </a:p>
          <a:p>
            <a:pPr indent="-3175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Low Lockdown Situation (Demand - 50%)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"/>
              <a:t>High Capacity</a:t>
            </a:r>
            <a:r>
              <a:rPr lang="en"/>
              <a:t>: Average Room Size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"/>
              <a:t>Required Capacity(C)</a:t>
            </a:r>
            <a:r>
              <a:rPr lang="en"/>
              <a:t>: Average Room Size</a:t>
            </a:r>
            <a:r>
              <a:rPr b="1" lang="en"/>
              <a:t> </a:t>
            </a:r>
            <a:endParaRPr b="1"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"/>
              <a:t>Room Conditions</a:t>
            </a:r>
            <a:endParaRPr b="1"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"/>
              <a:t>Easy Availability</a:t>
            </a:r>
            <a:r>
              <a:rPr lang="en"/>
              <a:t>: Class duration</a:t>
            </a:r>
            <a:endParaRPr/>
          </a:p>
        </p:txBody>
      </p:sp>
      <p:pic>
        <p:nvPicPr>
          <p:cNvPr id="328" name="Google Shape;32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91588" y="585531"/>
            <a:ext cx="2361100" cy="322300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39"/>
          <p:cNvSpPr txBox="1"/>
          <p:nvPr/>
        </p:nvSpPr>
        <p:spPr>
          <a:xfrm>
            <a:off x="229425" y="4821918"/>
            <a:ext cx="1810800" cy="3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Data Analysis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0" name="Google Shape;330;p39"/>
          <p:cNvSpPr txBox="1"/>
          <p:nvPr>
            <p:ph idx="12" type="sldNum"/>
          </p:nvPr>
        </p:nvSpPr>
        <p:spPr>
          <a:xfrm>
            <a:off x="8460431" y="48068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0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Proposed Methodologies</a:t>
            </a:r>
            <a:endParaRPr/>
          </a:p>
        </p:txBody>
      </p:sp>
      <p:sp>
        <p:nvSpPr>
          <p:cNvPr id="336" name="Google Shape;336;p40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Novel Algorithm with Hyperparameters Tuning</a:t>
            </a:r>
            <a:endParaRPr/>
          </a:p>
        </p:txBody>
      </p:sp>
      <p:sp>
        <p:nvSpPr>
          <p:cNvPr id="337" name="Google Shape;337;p4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1"/>
          <p:cNvSpPr txBox="1"/>
          <p:nvPr>
            <p:ph type="title"/>
          </p:nvPr>
        </p:nvSpPr>
        <p:spPr>
          <a:xfrm>
            <a:off x="311700" y="311677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Formulated Problem</a:t>
            </a:r>
            <a:endParaRPr/>
          </a:p>
        </p:txBody>
      </p:sp>
      <p:sp>
        <p:nvSpPr>
          <p:cNvPr id="343" name="Google Shape;343;p41"/>
          <p:cNvSpPr txBox="1"/>
          <p:nvPr>
            <p:ph idx="1" type="body"/>
          </p:nvPr>
        </p:nvSpPr>
        <p:spPr>
          <a:xfrm>
            <a:off x="311700" y="1002323"/>
            <a:ext cx="8520600" cy="199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Hard-constraint Problem</a:t>
            </a:r>
            <a:endParaRPr/>
          </a:p>
        </p:txBody>
      </p:sp>
      <p:pic>
        <p:nvPicPr>
          <p:cNvPr id="344" name="Google Shape;344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1400" y="1360719"/>
            <a:ext cx="46101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41"/>
          <p:cNvSpPr txBox="1"/>
          <p:nvPr>
            <p:ph idx="1" type="body"/>
          </p:nvPr>
        </p:nvSpPr>
        <p:spPr>
          <a:xfrm>
            <a:off x="347798" y="2467984"/>
            <a:ext cx="8520600" cy="199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Soft-constraint Problem with hyperparameter 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46" name="Google Shape;346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43150" y="2936098"/>
            <a:ext cx="5067300" cy="92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50200" y="3699660"/>
            <a:ext cx="2462768" cy="554350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41"/>
          <p:cNvSpPr txBox="1"/>
          <p:nvPr/>
        </p:nvSpPr>
        <p:spPr>
          <a:xfrm>
            <a:off x="229425" y="4821925"/>
            <a:ext cx="2187600" cy="3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Proposed Methodologies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9" name="Google Shape;349;p41"/>
          <p:cNvSpPr txBox="1"/>
          <p:nvPr>
            <p:ph idx="12" type="sldNum"/>
          </p:nvPr>
        </p:nvSpPr>
        <p:spPr>
          <a:xfrm>
            <a:off x="8460431" y="4798674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5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Client</a:t>
            </a:r>
            <a:endParaRPr/>
          </a:p>
        </p:txBody>
      </p:sp>
      <p:sp>
        <p:nvSpPr>
          <p:cNvPr id="104" name="Google Shape;104;p15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Anbin Hou, Project Manager</a:t>
            </a:r>
            <a:endParaRPr sz="19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Jade Germantis, Program Manager </a:t>
            </a:r>
            <a:endParaRPr sz="1900"/>
          </a:p>
        </p:txBody>
      </p:sp>
      <p:sp>
        <p:nvSpPr>
          <p:cNvPr id="105" name="Google Shape;105;p15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Spatial Analytics and Space Management department of the University of Melbourne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This department works in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future space design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better space allocation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optimizing usage of resources for the university</a:t>
            </a:r>
            <a:endParaRPr/>
          </a:p>
        </p:txBody>
      </p:sp>
      <p:sp>
        <p:nvSpPr>
          <p:cNvPr id="106" name="Google Shape;106;p1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42"/>
          <p:cNvSpPr txBox="1"/>
          <p:nvPr>
            <p:ph type="title"/>
          </p:nvPr>
        </p:nvSpPr>
        <p:spPr>
          <a:xfrm>
            <a:off x="311700" y="344452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Solution: Non-Randomized Anytime Orienteering Algorithm</a:t>
            </a:r>
            <a:endParaRPr sz="2400"/>
          </a:p>
        </p:txBody>
      </p:sp>
      <p:pic>
        <p:nvPicPr>
          <p:cNvPr id="355" name="Google Shape;355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0075" y="1006318"/>
            <a:ext cx="6844394" cy="3886449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42"/>
          <p:cNvSpPr txBox="1"/>
          <p:nvPr/>
        </p:nvSpPr>
        <p:spPr>
          <a:xfrm>
            <a:off x="229425" y="4821925"/>
            <a:ext cx="2187600" cy="3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Proposed Methodologies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7" name="Google Shape;357;p42"/>
          <p:cNvSpPr txBox="1"/>
          <p:nvPr>
            <p:ph idx="12" type="sldNum"/>
          </p:nvPr>
        </p:nvSpPr>
        <p:spPr>
          <a:xfrm>
            <a:off x="8460431" y="481506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43"/>
          <p:cNvSpPr txBox="1"/>
          <p:nvPr>
            <p:ph type="title"/>
          </p:nvPr>
        </p:nvSpPr>
        <p:spPr>
          <a:xfrm>
            <a:off x="270750" y="422262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Algorithm: Cost Function</a:t>
            </a:r>
            <a:endParaRPr/>
          </a:p>
        </p:txBody>
      </p:sp>
      <p:sp>
        <p:nvSpPr>
          <p:cNvPr id="363" name="Google Shape;363;p43"/>
          <p:cNvSpPr txBox="1"/>
          <p:nvPr>
            <p:ph idx="1" type="body"/>
          </p:nvPr>
        </p:nvSpPr>
        <p:spPr>
          <a:xfrm>
            <a:off x="311700" y="1229875"/>
            <a:ext cx="8520600" cy="68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Finding k-most optimal nearest buildings</a:t>
            </a:r>
            <a:endParaRPr/>
          </a:p>
        </p:txBody>
      </p:sp>
      <p:sp>
        <p:nvSpPr>
          <p:cNvPr id="364" name="Google Shape;364;p43"/>
          <p:cNvSpPr txBox="1"/>
          <p:nvPr/>
        </p:nvSpPr>
        <p:spPr>
          <a:xfrm>
            <a:off x="229425" y="4821925"/>
            <a:ext cx="2187600" cy="3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Proposed Methodologies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65" name="Google Shape;365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41825" y="657249"/>
            <a:ext cx="2849035" cy="269825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43"/>
          <p:cNvSpPr txBox="1"/>
          <p:nvPr>
            <p:ph idx="1" type="body"/>
          </p:nvPr>
        </p:nvSpPr>
        <p:spPr>
          <a:xfrm>
            <a:off x="365800" y="2582338"/>
            <a:ext cx="8520600" cy="68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Finding k-most optimal nearest floors</a:t>
            </a:r>
            <a:endParaRPr/>
          </a:p>
        </p:txBody>
      </p:sp>
      <p:pic>
        <p:nvPicPr>
          <p:cNvPr id="367" name="Google Shape;367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4200" y="1877850"/>
            <a:ext cx="7955600" cy="48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77561" y="3274057"/>
            <a:ext cx="7198765" cy="425500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p43"/>
          <p:cNvSpPr txBox="1"/>
          <p:nvPr>
            <p:ph idx="12" type="sldNum"/>
          </p:nvPr>
        </p:nvSpPr>
        <p:spPr>
          <a:xfrm>
            <a:off x="8460431" y="48068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4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Algorithm: Reward Function</a:t>
            </a:r>
            <a:endParaRPr/>
          </a:p>
        </p:txBody>
      </p:sp>
      <p:sp>
        <p:nvSpPr>
          <p:cNvPr id="375" name="Google Shape;375;p44"/>
          <p:cNvSpPr txBox="1"/>
          <p:nvPr>
            <p:ph idx="1" type="body"/>
          </p:nvPr>
        </p:nvSpPr>
        <p:spPr>
          <a:xfrm>
            <a:off x="311700" y="1090238"/>
            <a:ext cx="8520600" cy="113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 factors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76" name="Google Shape;376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3263" y="1566163"/>
            <a:ext cx="5286375" cy="666750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p44"/>
          <p:cNvSpPr txBox="1"/>
          <p:nvPr>
            <p:ph idx="1" type="body"/>
          </p:nvPr>
        </p:nvSpPr>
        <p:spPr>
          <a:xfrm>
            <a:off x="311700" y="2224850"/>
            <a:ext cx="8520600" cy="113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COVID-19 Lockdown Situation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78" name="Google Shape;378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13724" y="2582219"/>
            <a:ext cx="6116550" cy="161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81869" y="607337"/>
            <a:ext cx="3270322" cy="262281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p44"/>
          <p:cNvSpPr txBox="1"/>
          <p:nvPr/>
        </p:nvSpPr>
        <p:spPr>
          <a:xfrm>
            <a:off x="229431" y="4297814"/>
            <a:ext cx="6046800" cy="422700"/>
          </a:xfrm>
          <a:prstGeom prst="rect">
            <a:avLst/>
          </a:prstGeom>
          <a:solidFill>
            <a:srgbClr val="1C4587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Similarly, we enhanced the reward function for other factors/preferences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1" name="Google Shape;381;p44"/>
          <p:cNvSpPr txBox="1"/>
          <p:nvPr/>
        </p:nvSpPr>
        <p:spPr>
          <a:xfrm>
            <a:off x="229425" y="4821925"/>
            <a:ext cx="2187600" cy="3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Proposed Methodologies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2" name="Google Shape;382;p44"/>
          <p:cNvSpPr txBox="1"/>
          <p:nvPr>
            <p:ph idx="12" type="sldNum"/>
          </p:nvPr>
        </p:nvSpPr>
        <p:spPr>
          <a:xfrm>
            <a:off x="8460431" y="4798674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4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Algorithm: Complexities</a:t>
            </a:r>
            <a:endParaRPr/>
          </a:p>
        </p:txBody>
      </p:sp>
      <p:sp>
        <p:nvSpPr>
          <p:cNvPr id="388" name="Google Shape;388;p45"/>
          <p:cNvSpPr txBox="1"/>
          <p:nvPr>
            <p:ph idx="1" type="body"/>
          </p:nvPr>
        </p:nvSpPr>
        <p:spPr>
          <a:xfrm>
            <a:off x="311700" y="1229875"/>
            <a:ext cx="8520600" cy="12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Time Complexity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389" name="Google Shape;38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8350" y="1597725"/>
            <a:ext cx="50673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45"/>
          <p:cNvSpPr txBox="1"/>
          <p:nvPr>
            <p:ph idx="1" type="body"/>
          </p:nvPr>
        </p:nvSpPr>
        <p:spPr>
          <a:xfrm>
            <a:off x="311700" y="2433475"/>
            <a:ext cx="8520600" cy="12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Space</a:t>
            </a:r>
            <a:r>
              <a:rPr lang="en"/>
              <a:t> Complexity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391" name="Google Shape;391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57550" y="3027475"/>
            <a:ext cx="571500" cy="342900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p45"/>
          <p:cNvSpPr txBox="1"/>
          <p:nvPr/>
        </p:nvSpPr>
        <p:spPr>
          <a:xfrm>
            <a:off x="229425" y="4821925"/>
            <a:ext cx="2187600" cy="3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Proposed Methodologies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3" name="Google Shape;393;p45"/>
          <p:cNvSpPr txBox="1"/>
          <p:nvPr>
            <p:ph idx="12" type="sldNum"/>
          </p:nvPr>
        </p:nvSpPr>
        <p:spPr>
          <a:xfrm>
            <a:off x="8460431" y="4823255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46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/>
              <a:t>Hyperparameters Tuning</a:t>
            </a:r>
            <a:endParaRPr sz="3900"/>
          </a:p>
        </p:txBody>
      </p:sp>
      <p:sp>
        <p:nvSpPr>
          <p:cNvPr id="399" name="Google Shape;399;p46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Hyper parameters tuned using unsupervised learning technique called Clustering. It involves discovering the data by natural grouping.</a:t>
            </a:r>
            <a:endParaRPr/>
          </a:p>
        </p:txBody>
      </p:sp>
      <p:sp>
        <p:nvSpPr>
          <p:cNvPr id="400" name="Google Shape;400;p4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1" name="Google Shape;401;p46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Budget (B)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Relaxing Budget (delta)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4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Clustering Algorithms</a:t>
            </a:r>
            <a:endParaRPr/>
          </a:p>
        </p:txBody>
      </p:sp>
      <p:sp>
        <p:nvSpPr>
          <p:cNvPr id="407" name="Google Shape;407;p47"/>
          <p:cNvSpPr txBox="1"/>
          <p:nvPr>
            <p:ph idx="1" type="body"/>
          </p:nvPr>
        </p:nvSpPr>
        <p:spPr>
          <a:xfrm>
            <a:off x="311700" y="2433475"/>
            <a:ext cx="8520600" cy="12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408" name="Google Shape;408;p47"/>
          <p:cNvSpPr txBox="1"/>
          <p:nvPr/>
        </p:nvSpPr>
        <p:spPr>
          <a:xfrm>
            <a:off x="229425" y="4821925"/>
            <a:ext cx="2187600" cy="3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Proposed Methodologies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9" name="Google Shape;409;p47"/>
          <p:cNvSpPr txBox="1"/>
          <p:nvPr>
            <p:ph idx="12" type="sldNum"/>
          </p:nvPr>
        </p:nvSpPr>
        <p:spPr>
          <a:xfrm>
            <a:off x="8460431" y="4823255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10" name="Google Shape;410;p47"/>
          <p:cNvSpPr txBox="1"/>
          <p:nvPr>
            <p:ph idx="1" type="body"/>
          </p:nvPr>
        </p:nvSpPr>
        <p:spPr>
          <a:xfrm>
            <a:off x="311700" y="1229875"/>
            <a:ext cx="8520600" cy="32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 sz="1400"/>
              <a:t>Agglomerative Clustering</a:t>
            </a:r>
            <a:r>
              <a:rPr lang="en" sz="1400"/>
              <a:t> - involves merging examples until the desired number of clusters is achieved.It is a part of a broader class of hierarchical clustering methods.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 sz="1400"/>
              <a:t>Birch </a:t>
            </a:r>
            <a:r>
              <a:rPr lang="en" sz="1400"/>
              <a:t>- It incrementally and dynamically clusters incoming data points to produce the best quality clustering with the available resources (i. e., available memory and time constraints).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 sz="1400"/>
              <a:t>Mini batch K-Means </a:t>
            </a:r>
            <a:r>
              <a:rPr lang="en" sz="1400"/>
              <a:t>- is a modified version of k-means that makes updates to the cluster centroids using random samples, making it faster to large datasets.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 sz="1400"/>
              <a:t>K-Means </a:t>
            </a:r>
            <a:r>
              <a:rPr lang="en" sz="1400"/>
              <a:t>- most widely known clustering algorithm and involves assigning examples to clusters in an effort to minimize the variance within each cluster(Euclidean Distance).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 sz="1400"/>
              <a:t>Gaussian Mixture Models</a:t>
            </a:r>
            <a:r>
              <a:rPr lang="en" sz="1400"/>
              <a:t> - summarizes a multivariate probability density function with a mixture of Gaussian probability distributions.</a:t>
            </a:r>
            <a:endParaRPr sz="140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48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Hyperparameter tuning - Budget Constraint</a:t>
            </a:r>
            <a:endParaRPr/>
          </a:p>
        </p:txBody>
      </p:sp>
      <p:sp>
        <p:nvSpPr>
          <p:cNvPr id="416" name="Google Shape;416;p48"/>
          <p:cNvSpPr txBox="1"/>
          <p:nvPr>
            <p:ph idx="1" type="body"/>
          </p:nvPr>
        </p:nvSpPr>
        <p:spPr>
          <a:xfrm>
            <a:off x="311700" y="1229875"/>
            <a:ext cx="8520600" cy="21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Find the number of clusters using </a:t>
            </a:r>
            <a:r>
              <a:rPr b="1" lang="en"/>
              <a:t>Silhouette </a:t>
            </a:r>
            <a:r>
              <a:rPr lang="en"/>
              <a:t>technique</a:t>
            </a:r>
            <a:r>
              <a:rPr lang="en"/>
              <a:t>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Cluster the data using</a:t>
            </a:r>
            <a:r>
              <a:rPr b="1" lang="en"/>
              <a:t> K-means</a:t>
            </a:r>
            <a:r>
              <a:rPr lang="en"/>
              <a:t> algorithm(others used for comparison as well).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Average reward for each cluster is calculated and the cluster having highest reward is selected as </a:t>
            </a:r>
            <a:r>
              <a:rPr b="1" lang="en"/>
              <a:t>budget.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minimum value of the cluster’s range is the best radius.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417" name="Google Shape;417;p48"/>
          <p:cNvSpPr txBox="1"/>
          <p:nvPr/>
        </p:nvSpPr>
        <p:spPr>
          <a:xfrm>
            <a:off x="229425" y="4821925"/>
            <a:ext cx="2187600" cy="3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Proposed Methodologies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8" name="Google Shape;418;p48"/>
          <p:cNvSpPr txBox="1"/>
          <p:nvPr>
            <p:ph idx="12" type="sldNum"/>
          </p:nvPr>
        </p:nvSpPr>
        <p:spPr>
          <a:xfrm>
            <a:off x="8460431" y="4823255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4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Hyperparameter tuning - Delta Constraint</a:t>
            </a:r>
            <a:endParaRPr/>
          </a:p>
        </p:txBody>
      </p:sp>
      <p:sp>
        <p:nvSpPr>
          <p:cNvPr id="424" name="Google Shape;424;p49"/>
          <p:cNvSpPr txBox="1"/>
          <p:nvPr>
            <p:ph idx="1" type="body"/>
          </p:nvPr>
        </p:nvSpPr>
        <p:spPr>
          <a:xfrm>
            <a:off x="311700" y="1229875"/>
            <a:ext cx="8520600" cy="21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range of </a:t>
            </a:r>
            <a:r>
              <a:rPr b="1" lang="en"/>
              <a:t>delta </a:t>
            </a:r>
            <a:r>
              <a:rPr lang="en"/>
              <a:t>parameter is the range of the cluster obtained from </a:t>
            </a:r>
            <a:r>
              <a:rPr b="1" lang="en"/>
              <a:t>Budget </a:t>
            </a:r>
            <a:r>
              <a:rPr lang="en"/>
              <a:t>parameter tuning.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Data points of the best cluster are retrieved and iterated over to find the high rewarding point.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Once, the data point is identified, it’s cost is subtracted from the radius obtained, giving the </a:t>
            </a:r>
            <a:r>
              <a:rPr b="1" lang="en"/>
              <a:t>delta </a:t>
            </a:r>
            <a:r>
              <a:rPr lang="en"/>
              <a:t>parameter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425" name="Google Shape;425;p49"/>
          <p:cNvSpPr txBox="1"/>
          <p:nvPr/>
        </p:nvSpPr>
        <p:spPr>
          <a:xfrm>
            <a:off x="229425" y="4821925"/>
            <a:ext cx="2187600" cy="3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Proposed Methodologies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6" name="Google Shape;426;p49"/>
          <p:cNvSpPr txBox="1"/>
          <p:nvPr>
            <p:ph idx="12" type="sldNum"/>
          </p:nvPr>
        </p:nvSpPr>
        <p:spPr>
          <a:xfrm>
            <a:off x="8460431" y="4823255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1" name="Google Shape;431;p50"/>
          <p:cNvGrpSpPr/>
          <p:nvPr/>
        </p:nvGrpSpPr>
        <p:grpSpPr>
          <a:xfrm>
            <a:off x="4939500" y="1219611"/>
            <a:ext cx="3837000" cy="2704200"/>
            <a:chOff x="4939500" y="1219611"/>
            <a:chExt cx="3837000" cy="2704200"/>
          </a:xfrm>
        </p:grpSpPr>
        <p:cxnSp>
          <p:nvCxnSpPr>
            <p:cNvPr id="432" name="Google Shape;432;p50"/>
            <p:cNvCxnSpPr/>
            <p:nvPr/>
          </p:nvCxnSpPr>
          <p:spPr>
            <a:xfrm>
              <a:off x="4939500" y="1219611"/>
              <a:ext cx="0" cy="27042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dash"/>
              <a:round/>
              <a:headEnd len="sm" w="sm" type="none"/>
              <a:tailEnd len="sm" w="sm" type="none"/>
            </a:ln>
          </p:spPr>
        </p:cxnSp>
        <p:cxnSp>
          <p:nvCxnSpPr>
            <p:cNvPr id="433" name="Google Shape;433;p50"/>
            <p:cNvCxnSpPr/>
            <p:nvPr/>
          </p:nvCxnSpPr>
          <p:spPr>
            <a:xfrm>
              <a:off x="5365833" y="1219611"/>
              <a:ext cx="0" cy="27042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dash"/>
              <a:round/>
              <a:headEnd len="sm" w="sm" type="none"/>
              <a:tailEnd len="sm" w="sm" type="none"/>
            </a:ln>
          </p:spPr>
        </p:cxnSp>
        <p:cxnSp>
          <p:nvCxnSpPr>
            <p:cNvPr id="434" name="Google Shape;434;p50"/>
            <p:cNvCxnSpPr/>
            <p:nvPr/>
          </p:nvCxnSpPr>
          <p:spPr>
            <a:xfrm>
              <a:off x="5792167" y="1219611"/>
              <a:ext cx="0" cy="27042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dash"/>
              <a:round/>
              <a:headEnd len="sm" w="sm" type="none"/>
              <a:tailEnd len="sm" w="sm" type="none"/>
            </a:ln>
          </p:spPr>
        </p:cxnSp>
        <p:cxnSp>
          <p:nvCxnSpPr>
            <p:cNvPr id="435" name="Google Shape;435;p50"/>
            <p:cNvCxnSpPr/>
            <p:nvPr/>
          </p:nvCxnSpPr>
          <p:spPr>
            <a:xfrm>
              <a:off x="6218500" y="1219611"/>
              <a:ext cx="0" cy="27042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dash"/>
              <a:round/>
              <a:headEnd len="sm" w="sm" type="none"/>
              <a:tailEnd len="sm" w="sm" type="none"/>
            </a:ln>
          </p:spPr>
        </p:cxnSp>
        <p:cxnSp>
          <p:nvCxnSpPr>
            <p:cNvPr id="436" name="Google Shape;436;p50"/>
            <p:cNvCxnSpPr/>
            <p:nvPr/>
          </p:nvCxnSpPr>
          <p:spPr>
            <a:xfrm>
              <a:off x="6644834" y="1219611"/>
              <a:ext cx="0" cy="27042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dash"/>
              <a:round/>
              <a:headEnd len="sm" w="sm" type="none"/>
              <a:tailEnd len="sm" w="sm" type="none"/>
            </a:ln>
          </p:spPr>
        </p:cxnSp>
        <p:cxnSp>
          <p:nvCxnSpPr>
            <p:cNvPr id="437" name="Google Shape;437;p50"/>
            <p:cNvCxnSpPr/>
            <p:nvPr/>
          </p:nvCxnSpPr>
          <p:spPr>
            <a:xfrm>
              <a:off x="7071166" y="1219611"/>
              <a:ext cx="0" cy="27042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dash"/>
              <a:round/>
              <a:headEnd len="sm" w="sm" type="none"/>
              <a:tailEnd len="sm" w="sm" type="none"/>
            </a:ln>
          </p:spPr>
        </p:cxnSp>
        <p:cxnSp>
          <p:nvCxnSpPr>
            <p:cNvPr id="438" name="Google Shape;438;p50"/>
            <p:cNvCxnSpPr/>
            <p:nvPr/>
          </p:nvCxnSpPr>
          <p:spPr>
            <a:xfrm>
              <a:off x="7497500" y="1219611"/>
              <a:ext cx="0" cy="27042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dash"/>
              <a:round/>
              <a:headEnd len="sm" w="sm" type="none"/>
              <a:tailEnd len="sm" w="sm" type="none"/>
            </a:ln>
          </p:spPr>
        </p:cxnSp>
        <p:cxnSp>
          <p:nvCxnSpPr>
            <p:cNvPr id="439" name="Google Shape;439;p50"/>
            <p:cNvCxnSpPr/>
            <p:nvPr/>
          </p:nvCxnSpPr>
          <p:spPr>
            <a:xfrm>
              <a:off x="7923834" y="1219611"/>
              <a:ext cx="0" cy="27042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dash"/>
              <a:round/>
              <a:headEnd len="sm" w="sm" type="none"/>
              <a:tailEnd len="sm" w="sm" type="none"/>
            </a:ln>
          </p:spPr>
        </p:cxnSp>
        <p:cxnSp>
          <p:nvCxnSpPr>
            <p:cNvPr id="440" name="Google Shape;440;p50"/>
            <p:cNvCxnSpPr/>
            <p:nvPr/>
          </p:nvCxnSpPr>
          <p:spPr>
            <a:xfrm>
              <a:off x="8350166" y="1219611"/>
              <a:ext cx="0" cy="27042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dash"/>
              <a:round/>
              <a:headEnd len="sm" w="sm" type="none"/>
              <a:tailEnd len="sm" w="sm" type="none"/>
            </a:ln>
          </p:spPr>
        </p:cxnSp>
        <p:cxnSp>
          <p:nvCxnSpPr>
            <p:cNvPr id="441" name="Google Shape;441;p50"/>
            <p:cNvCxnSpPr/>
            <p:nvPr/>
          </p:nvCxnSpPr>
          <p:spPr>
            <a:xfrm>
              <a:off x="8776500" y="1219611"/>
              <a:ext cx="0" cy="27042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dash"/>
              <a:round/>
              <a:headEnd len="sm" w="sm" type="none"/>
              <a:tailEnd len="sm" w="sm" type="none"/>
            </a:ln>
          </p:spPr>
        </p:cxnSp>
      </p:grpSp>
      <p:sp>
        <p:nvSpPr>
          <p:cNvPr id="442" name="Google Shape;442;p50"/>
          <p:cNvSpPr/>
          <p:nvPr/>
        </p:nvSpPr>
        <p:spPr>
          <a:xfrm>
            <a:off x="7014920" y="2133119"/>
            <a:ext cx="286500" cy="286500"/>
          </a:xfrm>
          <a:prstGeom prst="ellipse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50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sp>
        <p:nvSpPr>
          <p:cNvPr id="444" name="Google Shape;444;p50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Spatial and Floor Algorithm Findings</a:t>
            </a:r>
            <a:endParaRPr/>
          </a:p>
        </p:txBody>
      </p:sp>
      <p:grpSp>
        <p:nvGrpSpPr>
          <p:cNvPr id="445" name="Google Shape;445;p50"/>
          <p:cNvGrpSpPr/>
          <p:nvPr/>
        </p:nvGrpSpPr>
        <p:grpSpPr>
          <a:xfrm>
            <a:off x="4939534" y="2017046"/>
            <a:ext cx="3825543" cy="1573620"/>
            <a:chOff x="1000000" y="2393988"/>
            <a:chExt cx="4144235" cy="1704713"/>
          </a:xfrm>
        </p:grpSpPr>
        <p:sp>
          <p:nvSpPr>
            <p:cNvPr id="446" name="Google Shape;446;p50"/>
            <p:cNvSpPr/>
            <p:nvPr/>
          </p:nvSpPr>
          <p:spPr>
            <a:xfrm>
              <a:off x="1000000" y="2440003"/>
              <a:ext cx="4144235" cy="1631269"/>
            </a:xfrm>
            <a:custGeom>
              <a:rect b="b" l="l" r="r" t="t"/>
              <a:pathLst>
                <a:path extrusionOk="0" h="90088" w="165422">
                  <a:moveTo>
                    <a:pt x="0" y="65550"/>
                  </a:moveTo>
                  <a:cubicBezTo>
                    <a:pt x="3559" y="56002"/>
                    <a:pt x="14632" y="11595"/>
                    <a:pt x="21355" y="8262"/>
                  </a:cubicBezTo>
                  <a:cubicBezTo>
                    <a:pt x="28078" y="4929"/>
                    <a:pt x="34067" y="46906"/>
                    <a:pt x="40338" y="45550"/>
                  </a:cubicBezTo>
                  <a:cubicBezTo>
                    <a:pt x="46609" y="44194"/>
                    <a:pt x="52711" y="2161"/>
                    <a:pt x="58982" y="127"/>
                  </a:cubicBezTo>
                  <a:cubicBezTo>
                    <a:pt x="65253" y="-1907"/>
                    <a:pt x="71807" y="30974"/>
                    <a:pt x="77965" y="33347"/>
                  </a:cubicBezTo>
                  <a:cubicBezTo>
                    <a:pt x="84123" y="35720"/>
                    <a:pt x="90055" y="6285"/>
                    <a:pt x="95931" y="14364"/>
                  </a:cubicBezTo>
                  <a:cubicBezTo>
                    <a:pt x="101807" y="22443"/>
                    <a:pt x="107626" y="77414"/>
                    <a:pt x="113219" y="81821"/>
                  </a:cubicBezTo>
                  <a:cubicBezTo>
                    <a:pt x="118812" y="86228"/>
                    <a:pt x="123671" y="39448"/>
                    <a:pt x="129490" y="40804"/>
                  </a:cubicBezTo>
                  <a:cubicBezTo>
                    <a:pt x="135309" y="42160"/>
                    <a:pt x="142145" y="92047"/>
                    <a:pt x="148134" y="89957"/>
                  </a:cubicBezTo>
                  <a:cubicBezTo>
                    <a:pt x="154123" y="87867"/>
                    <a:pt x="162541" y="38545"/>
                    <a:pt x="165422" y="28262"/>
                  </a:cubicBezTo>
                </a:path>
              </a:pathLst>
            </a:custGeom>
            <a:noFill/>
            <a:ln cap="flat" cmpd="sng" w="19050">
              <a:solidFill>
                <a:schemeClr val="lt1"/>
              </a:solidFill>
              <a:prstDash val="solid"/>
              <a:round/>
              <a:headEnd len="med" w="med" type="oval"/>
              <a:tailEnd len="med" w="med" type="oval"/>
            </a:ln>
          </p:spPr>
        </p:sp>
        <p:sp>
          <p:nvSpPr>
            <p:cNvPr id="447" name="Google Shape;447;p50"/>
            <p:cNvSpPr/>
            <p:nvPr/>
          </p:nvSpPr>
          <p:spPr>
            <a:xfrm>
              <a:off x="4658400" y="4014100"/>
              <a:ext cx="84600" cy="84600"/>
            </a:xfrm>
            <a:prstGeom prst="ellipse">
              <a:avLst/>
            </a:pr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50"/>
            <p:cNvSpPr/>
            <p:nvPr/>
          </p:nvSpPr>
          <p:spPr>
            <a:xfrm>
              <a:off x="4195525" y="3147350"/>
              <a:ext cx="84600" cy="84600"/>
            </a:xfrm>
            <a:prstGeom prst="ellipse">
              <a:avLst/>
            </a:pr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50"/>
            <p:cNvSpPr/>
            <p:nvPr/>
          </p:nvSpPr>
          <p:spPr>
            <a:xfrm>
              <a:off x="3800700" y="3868900"/>
              <a:ext cx="84600" cy="84600"/>
            </a:xfrm>
            <a:prstGeom prst="ellipse">
              <a:avLst/>
            </a:pr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50"/>
            <p:cNvSpPr/>
            <p:nvPr/>
          </p:nvSpPr>
          <p:spPr>
            <a:xfrm>
              <a:off x="3358650" y="2637813"/>
              <a:ext cx="84600" cy="84600"/>
            </a:xfrm>
            <a:prstGeom prst="ellipse">
              <a:avLst/>
            </a:pr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50"/>
            <p:cNvSpPr/>
            <p:nvPr/>
          </p:nvSpPr>
          <p:spPr>
            <a:xfrm>
              <a:off x="2909400" y="2993013"/>
              <a:ext cx="84600" cy="84600"/>
            </a:xfrm>
            <a:prstGeom prst="ellipse">
              <a:avLst/>
            </a:pr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50"/>
            <p:cNvSpPr/>
            <p:nvPr/>
          </p:nvSpPr>
          <p:spPr>
            <a:xfrm>
              <a:off x="2437450" y="2393988"/>
              <a:ext cx="84600" cy="84600"/>
            </a:xfrm>
            <a:prstGeom prst="ellipse">
              <a:avLst/>
            </a:pr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50"/>
            <p:cNvSpPr/>
            <p:nvPr/>
          </p:nvSpPr>
          <p:spPr>
            <a:xfrm>
              <a:off x="1974575" y="3213325"/>
              <a:ext cx="84600" cy="84600"/>
            </a:xfrm>
            <a:prstGeom prst="ellipse">
              <a:avLst/>
            </a:pr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50"/>
            <p:cNvSpPr/>
            <p:nvPr/>
          </p:nvSpPr>
          <p:spPr>
            <a:xfrm>
              <a:off x="1500000" y="2553225"/>
              <a:ext cx="84600" cy="84600"/>
            </a:xfrm>
            <a:prstGeom prst="ellipse">
              <a:avLst/>
            </a:pr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5" name="Google Shape;455;p50"/>
          <p:cNvSpPr/>
          <p:nvPr/>
        </p:nvSpPr>
        <p:spPr>
          <a:xfrm>
            <a:off x="6847150" y="1577745"/>
            <a:ext cx="1179600" cy="343800"/>
          </a:xfrm>
          <a:prstGeom prst="wedgeRoundRectCallout">
            <a:avLst>
              <a:gd fmla="val -21432" name="adj1"/>
              <a:gd fmla="val 84969" name="adj2"/>
              <a:gd fmla="val 0" name="adj3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56" name="Google Shape;456;p50"/>
          <p:cNvGrpSpPr/>
          <p:nvPr/>
        </p:nvGrpSpPr>
        <p:grpSpPr>
          <a:xfrm>
            <a:off x="4939557" y="1778136"/>
            <a:ext cx="3836911" cy="1503799"/>
            <a:chOff x="1000025" y="2059300"/>
            <a:chExt cx="4156550" cy="1629075"/>
          </a:xfrm>
        </p:grpSpPr>
        <p:sp>
          <p:nvSpPr>
            <p:cNvPr id="457" name="Google Shape;457;p50"/>
            <p:cNvSpPr/>
            <p:nvPr/>
          </p:nvSpPr>
          <p:spPr>
            <a:xfrm>
              <a:off x="1000025" y="2083952"/>
              <a:ext cx="4156550" cy="1576975"/>
            </a:xfrm>
            <a:custGeom>
              <a:rect b="b" l="l" r="r" t="t"/>
              <a:pathLst>
                <a:path extrusionOk="0" h="63079" w="166262">
                  <a:moveTo>
                    <a:pt x="0" y="34952"/>
                  </a:moveTo>
                  <a:cubicBezTo>
                    <a:pt x="3623" y="29133"/>
                    <a:pt x="14946" y="1167"/>
                    <a:pt x="21740" y="37"/>
                  </a:cubicBezTo>
                  <a:cubicBezTo>
                    <a:pt x="28534" y="-1093"/>
                    <a:pt x="34478" y="24048"/>
                    <a:pt x="40762" y="28172"/>
                  </a:cubicBezTo>
                  <a:cubicBezTo>
                    <a:pt x="47046" y="32296"/>
                    <a:pt x="53256" y="18986"/>
                    <a:pt x="59446" y="24782"/>
                  </a:cubicBezTo>
                  <a:cubicBezTo>
                    <a:pt x="65636" y="30578"/>
                    <a:pt x="71730" y="60803"/>
                    <a:pt x="77901" y="62950"/>
                  </a:cubicBezTo>
                  <a:cubicBezTo>
                    <a:pt x="84072" y="65097"/>
                    <a:pt x="90490" y="39675"/>
                    <a:pt x="96472" y="37664"/>
                  </a:cubicBezTo>
                  <a:cubicBezTo>
                    <a:pt x="102455" y="35653"/>
                    <a:pt x="108078" y="54726"/>
                    <a:pt x="113796" y="50884"/>
                  </a:cubicBezTo>
                  <a:cubicBezTo>
                    <a:pt x="119514" y="47042"/>
                    <a:pt x="125063" y="18059"/>
                    <a:pt x="130781" y="14613"/>
                  </a:cubicBezTo>
                  <a:cubicBezTo>
                    <a:pt x="136499" y="11167"/>
                    <a:pt x="142192" y="30515"/>
                    <a:pt x="148105" y="30206"/>
                  </a:cubicBezTo>
                  <a:cubicBezTo>
                    <a:pt x="154019" y="29897"/>
                    <a:pt x="163236" y="15665"/>
                    <a:pt x="166262" y="12757"/>
                  </a:cubicBezTo>
                </a:path>
              </a:pathLst>
            </a:custGeom>
            <a:noFill/>
            <a:ln cap="flat" cmpd="sng" w="19050">
              <a:solidFill>
                <a:schemeClr val="accent4"/>
              </a:solidFill>
              <a:prstDash val="solid"/>
              <a:round/>
              <a:headEnd len="med" w="med" type="oval"/>
              <a:tailEnd len="med" w="med" type="oval"/>
            </a:ln>
          </p:spPr>
        </p:sp>
        <p:sp>
          <p:nvSpPr>
            <p:cNvPr id="458" name="Google Shape;458;p50"/>
            <p:cNvSpPr/>
            <p:nvPr/>
          </p:nvSpPr>
          <p:spPr>
            <a:xfrm>
              <a:off x="1500000" y="2059300"/>
              <a:ext cx="84600" cy="84600"/>
            </a:xfrm>
            <a:prstGeom prst="ellipse">
              <a:avLst/>
            </a:prstGeom>
            <a:solidFill>
              <a:schemeClr val="accent4"/>
            </a:solidFill>
            <a:ln cap="flat" cmpd="sng" w="1905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50"/>
            <p:cNvSpPr/>
            <p:nvPr/>
          </p:nvSpPr>
          <p:spPr>
            <a:xfrm>
              <a:off x="1974575" y="2737275"/>
              <a:ext cx="84600" cy="84600"/>
            </a:xfrm>
            <a:prstGeom prst="ellipse">
              <a:avLst/>
            </a:prstGeom>
            <a:solidFill>
              <a:schemeClr val="accent4"/>
            </a:solidFill>
            <a:ln cap="flat" cmpd="sng" w="1905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50"/>
            <p:cNvSpPr/>
            <p:nvPr/>
          </p:nvSpPr>
          <p:spPr>
            <a:xfrm>
              <a:off x="2437450" y="2652675"/>
              <a:ext cx="84600" cy="84600"/>
            </a:xfrm>
            <a:prstGeom prst="ellipse">
              <a:avLst/>
            </a:prstGeom>
            <a:solidFill>
              <a:schemeClr val="accent4"/>
            </a:solidFill>
            <a:ln cap="flat" cmpd="sng" w="1905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50"/>
            <p:cNvSpPr/>
            <p:nvPr/>
          </p:nvSpPr>
          <p:spPr>
            <a:xfrm>
              <a:off x="2909400" y="3603775"/>
              <a:ext cx="84600" cy="84600"/>
            </a:xfrm>
            <a:prstGeom prst="ellipse">
              <a:avLst/>
            </a:prstGeom>
            <a:solidFill>
              <a:schemeClr val="accent4"/>
            </a:solidFill>
            <a:ln cap="flat" cmpd="sng" w="1905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50"/>
            <p:cNvSpPr/>
            <p:nvPr/>
          </p:nvSpPr>
          <p:spPr>
            <a:xfrm>
              <a:off x="3358650" y="2993025"/>
              <a:ext cx="84600" cy="84600"/>
            </a:xfrm>
            <a:prstGeom prst="ellipse">
              <a:avLst/>
            </a:prstGeom>
            <a:solidFill>
              <a:schemeClr val="accent4"/>
            </a:solidFill>
            <a:ln cap="flat" cmpd="sng" w="1905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50"/>
            <p:cNvSpPr/>
            <p:nvPr/>
          </p:nvSpPr>
          <p:spPr>
            <a:xfrm>
              <a:off x="3780700" y="3315225"/>
              <a:ext cx="84600" cy="84600"/>
            </a:xfrm>
            <a:prstGeom prst="ellipse">
              <a:avLst/>
            </a:prstGeom>
            <a:solidFill>
              <a:schemeClr val="accent4"/>
            </a:solidFill>
            <a:ln cap="flat" cmpd="sng" w="1905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50"/>
            <p:cNvSpPr/>
            <p:nvPr/>
          </p:nvSpPr>
          <p:spPr>
            <a:xfrm>
              <a:off x="4216350" y="2412175"/>
              <a:ext cx="84600" cy="84600"/>
            </a:xfrm>
            <a:prstGeom prst="ellipse">
              <a:avLst/>
            </a:prstGeom>
            <a:solidFill>
              <a:schemeClr val="accent4"/>
            </a:solidFill>
            <a:ln cap="flat" cmpd="sng" w="1905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50"/>
            <p:cNvSpPr/>
            <p:nvPr/>
          </p:nvSpPr>
          <p:spPr>
            <a:xfrm>
              <a:off x="4658400" y="2802450"/>
              <a:ext cx="84600" cy="84600"/>
            </a:xfrm>
            <a:prstGeom prst="ellipse">
              <a:avLst/>
            </a:prstGeom>
            <a:solidFill>
              <a:schemeClr val="accent4"/>
            </a:solidFill>
            <a:ln cap="flat" cmpd="sng" w="1905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6" name="Google Shape;466;p50"/>
          <p:cNvSpPr txBox="1"/>
          <p:nvPr>
            <p:ph idx="2" type="body"/>
          </p:nvPr>
        </p:nvSpPr>
        <p:spPr>
          <a:xfrm>
            <a:off x="6847150" y="1606395"/>
            <a:ext cx="1179600" cy="28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max growth</a:t>
            </a:r>
            <a:endParaRPr sz="1300">
              <a:solidFill>
                <a:schemeClr val="dk1"/>
              </a:solidFill>
            </a:endParaRPr>
          </a:p>
        </p:txBody>
      </p:sp>
      <p:sp>
        <p:nvSpPr>
          <p:cNvPr id="467" name="Google Shape;467;p5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51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/>
              <a:t>Finding k-optimal nearest buildings</a:t>
            </a:r>
            <a:endParaRPr sz="3900"/>
          </a:p>
        </p:txBody>
      </p:sp>
      <p:sp>
        <p:nvSpPr>
          <p:cNvPr id="473" name="Google Shape;473;p51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Meeting Rooms Objective</a:t>
            </a:r>
            <a:endParaRPr/>
          </a:p>
        </p:txBody>
      </p:sp>
      <p:sp>
        <p:nvSpPr>
          <p:cNvPr id="474" name="Google Shape;474;p5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Doug McDonell, Parkville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David Penington, Parkville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Elisabeth Murdoch, Southbank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Other Buildings</a:t>
            </a:r>
            <a:endParaRPr/>
          </a:p>
        </p:txBody>
      </p:sp>
      <p:sp>
        <p:nvSpPr>
          <p:cNvPr id="475" name="Google Shape;475;p5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6"/>
          <p:cNvSpPr txBox="1"/>
          <p:nvPr>
            <p:ph type="title"/>
          </p:nvPr>
        </p:nvSpPr>
        <p:spPr>
          <a:xfrm>
            <a:off x="265500" y="1707575"/>
            <a:ext cx="4045200" cy="156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Expected Outcome</a:t>
            </a:r>
            <a:endParaRPr/>
          </a:p>
        </p:txBody>
      </p:sp>
      <p:sp>
        <p:nvSpPr>
          <p:cNvPr id="112" name="Google Shape;112;p16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Suggest how the </a:t>
            </a:r>
            <a:r>
              <a:rPr b="1" lang="en"/>
              <a:t>space arrangement </a:t>
            </a:r>
            <a:r>
              <a:rPr lang="en"/>
              <a:t>of meeting rooms and toilets can be optimized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Deliver a </a:t>
            </a:r>
            <a:r>
              <a:rPr b="1" lang="en"/>
              <a:t>detailed analysis report</a:t>
            </a:r>
            <a:r>
              <a:rPr lang="en"/>
              <a:t> with interpretations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 different analytical methods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Provide </a:t>
            </a:r>
            <a:r>
              <a:rPr b="1" lang="en"/>
              <a:t>reasonable recommendations</a:t>
            </a:r>
            <a:r>
              <a:rPr lang="en"/>
              <a:t> of space optimization opportunities</a:t>
            </a:r>
            <a:endParaRPr/>
          </a:p>
        </p:txBody>
      </p:sp>
      <p:sp>
        <p:nvSpPr>
          <p:cNvPr id="113" name="Google Shape;113;p1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52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Doug McDonell Building, Parkville</a:t>
            </a:r>
            <a:endParaRPr/>
          </a:p>
        </p:txBody>
      </p:sp>
      <p:sp>
        <p:nvSpPr>
          <p:cNvPr id="481" name="Google Shape;481;p52"/>
          <p:cNvSpPr txBox="1"/>
          <p:nvPr>
            <p:ph idx="12" type="sldNum"/>
          </p:nvPr>
        </p:nvSpPr>
        <p:spPr>
          <a:xfrm>
            <a:off x="8460431" y="481067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82" name="Google Shape;482;p52"/>
          <p:cNvSpPr txBox="1"/>
          <p:nvPr/>
        </p:nvSpPr>
        <p:spPr>
          <a:xfrm>
            <a:off x="229425" y="4821925"/>
            <a:ext cx="2950500" cy="3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Results: Spatial Algorithm Findings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3" name="Google Shape;483;p52"/>
          <p:cNvSpPr txBox="1"/>
          <p:nvPr>
            <p:ph type="title"/>
          </p:nvPr>
        </p:nvSpPr>
        <p:spPr>
          <a:xfrm>
            <a:off x="344499" y="113850"/>
            <a:ext cx="60138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Finding </a:t>
            </a:r>
            <a:r>
              <a:rPr lang="en" sz="1700"/>
              <a:t>k</a:t>
            </a:r>
            <a:r>
              <a:rPr lang="en" sz="1700"/>
              <a:t>-most optimal buildings - Meeting Rooms Objective</a:t>
            </a:r>
            <a:endParaRPr sz="1700"/>
          </a:p>
        </p:txBody>
      </p:sp>
      <p:pic>
        <p:nvPicPr>
          <p:cNvPr id="484" name="Google Shape;484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5025" y="1017800"/>
            <a:ext cx="7270824" cy="3875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53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Doug McDonell Building</a:t>
            </a:r>
            <a:r>
              <a:rPr lang="en"/>
              <a:t>, Parkville</a:t>
            </a:r>
            <a:endParaRPr/>
          </a:p>
        </p:txBody>
      </p:sp>
      <p:sp>
        <p:nvSpPr>
          <p:cNvPr id="490" name="Google Shape;490;p53"/>
          <p:cNvSpPr txBox="1"/>
          <p:nvPr>
            <p:ph idx="12" type="sldNum"/>
          </p:nvPr>
        </p:nvSpPr>
        <p:spPr>
          <a:xfrm>
            <a:off x="8460431" y="481067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91" name="Google Shape;491;p53"/>
          <p:cNvSpPr txBox="1"/>
          <p:nvPr/>
        </p:nvSpPr>
        <p:spPr>
          <a:xfrm>
            <a:off x="229425" y="4821925"/>
            <a:ext cx="2950500" cy="3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Results: Spatial Algorithm Findings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92" name="Google Shape;492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73361"/>
            <a:ext cx="8839199" cy="3411276"/>
          </a:xfrm>
          <a:prstGeom prst="rect">
            <a:avLst/>
          </a:prstGeom>
          <a:noFill/>
          <a:ln>
            <a:noFill/>
          </a:ln>
        </p:spPr>
      </p:pic>
      <p:sp>
        <p:nvSpPr>
          <p:cNvPr id="493" name="Google Shape;493;p53"/>
          <p:cNvSpPr txBox="1"/>
          <p:nvPr>
            <p:ph idx="1" type="body"/>
          </p:nvPr>
        </p:nvSpPr>
        <p:spPr>
          <a:xfrm>
            <a:off x="311700" y="976820"/>
            <a:ext cx="8520600" cy="113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A</a:t>
            </a:r>
            <a:r>
              <a:rPr lang="en" sz="1300"/>
              <a:t> staff member needs to walk at least </a:t>
            </a:r>
            <a:r>
              <a:rPr b="1" lang="en" sz="1300"/>
              <a:t>302-582 metres (Budget)</a:t>
            </a:r>
            <a:r>
              <a:rPr lang="en" sz="1300"/>
              <a:t> from Doug McDonell Building to get most rewarding buildings with adequate supply of meeting rooms</a:t>
            </a:r>
            <a:endParaRPr sz="13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p53"/>
          <p:cNvSpPr txBox="1"/>
          <p:nvPr>
            <p:ph type="title"/>
          </p:nvPr>
        </p:nvSpPr>
        <p:spPr>
          <a:xfrm>
            <a:off x="344499" y="113850"/>
            <a:ext cx="60138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Finding k-most optimal buildings - Meeting Rooms Objective</a:t>
            </a:r>
            <a:endParaRPr sz="170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5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Doug McDonell Building</a:t>
            </a:r>
            <a:r>
              <a:rPr lang="en"/>
              <a:t>, Parkville</a:t>
            </a:r>
            <a:endParaRPr/>
          </a:p>
        </p:txBody>
      </p:sp>
      <p:sp>
        <p:nvSpPr>
          <p:cNvPr id="500" name="Google Shape;500;p54"/>
          <p:cNvSpPr txBox="1"/>
          <p:nvPr>
            <p:ph idx="12" type="sldNum"/>
          </p:nvPr>
        </p:nvSpPr>
        <p:spPr>
          <a:xfrm>
            <a:off x="8460431" y="481067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01" name="Google Shape;501;p54"/>
          <p:cNvSpPr txBox="1"/>
          <p:nvPr/>
        </p:nvSpPr>
        <p:spPr>
          <a:xfrm>
            <a:off x="229425" y="4821925"/>
            <a:ext cx="2950500" cy="3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Results: Spatial Algorithm Findings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02" name="Google Shape;502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888" y="1301500"/>
            <a:ext cx="8722224" cy="2540500"/>
          </a:xfrm>
          <a:prstGeom prst="rect">
            <a:avLst/>
          </a:prstGeom>
          <a:noFill/>
          <a:ln>
            <a:noFill/>
          </a:ln>
        </p:spPr>
      </p:pic>
      <p:sp>
        <p:nvSpPr>
          <p:cNvPr id="503" name="Google Shape;503;p54"/>
          <p:cNvSpPr txBox="1"/>
          <p:nvPr>
            <p:ph type="title"/>
          </p:nvPr>
        </p:nvSpPr>
        <p:spPr>
          <a:xfrm>
            <a:off x="344499" y="113850"/>
            <a:ext cx="60138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Finding k-most optimal buildings - Meeting Rooms Objective</a:t>
            </a:r>
            <a:endParaRPr sz="170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5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David Penington Building, Parkville</a:t>
            </a:r>
            <a:endParaRPr/>
          </a:p>
        </p:txBody>
      </p:sp>
      <p:sp>
        <p:nvSpPr>
          <p:cNvPr id="509" name="Google Shape;509;p55"/>
          <p:cNvSpPr txBox="1"/>
          <p:nvPr>
            <p:ph idx="12" type="sldNum"/>
          </p:nvPr>
        </p:nvSpPr>
        <p:spPr>
          <a:xfrm>
            <a:off x="8460431" y="481067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0" name="Google Shape;510;p55"/>
          <p:cNvSpPr txBox="1"/>
          <p:nvPr/>
        </p:nvSpPr>
        <p:spPr>
          <a:xfrm>
            <a:off x="229425" y="4821925"/>
            <a:ext cx="2950500" cy="3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Results: Spatial Algorithm Findings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11" name="Google Shape;511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4603" y="1170200"/>
            <a:ext cx="7951551" cy="3724035"/>
          </a:xfrm>
          <a:prstGeom prst="rect">
            <a:avLst/>
          </a:prstGeom>
          <a:noFill/>
          <a:ln>
            <a:noFill/>
          </a:ln>
        </p:spPr>
      </p:pic>
      <p:sp>
        <p:nvSpPr>
          <p:cNvPr id="512" name="Google Shape;512;p55"/>
          <p:cNvSpPr txBox="1"/>
          <p:nvPr>
            <p:ph type="title"/>
          </p:nvPr>
        </p:nvSpPr>
        <p:spPr>
          <a:xfrm>
            <a:off x="344499" y="113850"/>
            <a:ext cx="60138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Finding k-most optimal buildings - Meeting Rooms Objective</a:t>
            </a:r>
            <a:endParaRPr sz="170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5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David Penington</a:t>
            </a:r>
            <a:r>
              <a:rPr lang="en"/>
              <a:t> Building</a:t>
            </a:r>
            <a:r>
              <a:rPr lang="en"/>
              <a:t>, Parkville</a:t>
            </a:r>
            <a:endParaRPr/>
          </a:p>
        </p:txBody>
      </p:sp>
      <p:sp>
        <p:nvSpPr>
          <p:cNvPr id="518" name="Google Shape;518;p56"/>
          <p:cNvSpPr txBox="1"/>
          <p:nvPr>
            <p:ph idx="12" type="sldNum"/>
          </p:nvPr>
        </p:nvSpPr>
        <p:spPr>
          <a:xfrm>
            <a:off x="8460431" y="481067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9" name="Google Shape;519;p56"/>
          <p:cNvSpPr txBox="1"/>
          <p:nvPr/>
        </p:nvSpPr>
        <p:spPr>
          <a:xfrm>
            <a:off x="229425" y="4821925"/>
            <a:ext cx="2950500" cy="3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Results: Spatial Algorithm Findings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20" name="Google Shape;520;p56"/>
          <p:cNvSpPr txBox="1"/>
          <p:nvPr>
            <p:ph idx="1" type="body"/>
          </p:nvPr>
        </p:nvSpPr>
        <p:spPr>
          <a:xfrm>
            <a:off x="311700" y="976820"/>
            <a:ext cx="8520600" cy="113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A staff member needs to walk at least </a:t>
            </a:r>
            <a:r>
              <a:rPr b="1" lang="en" sz="1300"/>
              <a:t>439</a:t>
            </a:r>
            <a:r>
              <a:rPr b="1" lang="en" sz="1300"/>
              <a:t>-820 metres (Budget)</a:t>
            </a:r>
            <a:r>
              <a:rPr lang="en" sz="1300"/>
              <a:t> from the building to get the most rewarding buildings with adequate supply of meeting rooms</a:t>
            </a:r>
            <a:endParaRPr sz="13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521" name="Google Shape;521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3050" y="1508779"/>
            <a:ext cx="8070150" cy="3390172"/>
          </a:xfrm>
          <a:prstGeom prst="rect">
            <a:avLst/>
          </a:prstGeom>
          <a:noFill/>
          <a:ln>
            <a:noFill/>
          </a:ln>
        </p:spPr>
      </p:pic>
      <p:sp>
        <p:nvSpPr>
          <p:cNvPr id="522" name="Google Shape;522;p56"/>
          <p:cNvSpPr txBox="1"/>
          <p:nvPr>
            <p:ph type="title"/>
          </p:nvPr>
        </p:nvSpPr>
        <p:spPr>
          <a:xfrm>
            <a:off x="344499" y="113850"/>
            <a:ext cx="60138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Finding k-most optimal buildings - Meeting Rooms Objective</a:t>
            </a:r>
            <a:endParaRPr sz="170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5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David Penington Building</a:t>
            </a:r>
            <a:r>
              <a:rPr lang="en"/>
              <a:t>, Parkville</a:t>
            </a:r>
            <a:endParaRPr/>
          </a:p>
        </p:txBody>
      </p:sp>
      <p:sp>
        <p:nvSpPr>
          <p:cNvPr id="528" name="Google Shape;528;p57"/>
          <p:cNvSpPr txBox="1"/>
          <p:nvPr>
            <p:ph idx="12" type="sldNum"/>
          </p:nvPr>
        </p:nvSpPr>
        <p:spPr>
          <a:xfrm>
            <a:off x="8460431" y="481067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9" name="Google Shape;529;p57"/>
          <p:cNvSpPr txBox="1"/>
          <p:nvPr/>
        </p:nvSpPr>
        <p:spPr>
          <a:xfrm>
            <a:off x="229425" y="4821925"/>
            <a:ext cx="2950500" cy="3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Results: Spatial Algorithm Findings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0" name="Google Shape;530;p57"/>
          <p:cNvSpPr txBox="1"/>
          <p:nvPr>
            <p:ph type="title"/>
          </p:nvPr>
        </p:nvSpPr>
        <p:spPr>
          <a:xfrm>
            <a:off x="344499" y="113850"/>
            <a:ext cx="60138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Finding k-most optimal buildings - Meeting Rooms Objective</a:t>
            </a:r>
            <a:endParaRPr sz="1700"/>
          </a:p>
        </p:txBody>
      </p:sp>
      <p:pic>
        <p:nvPicPr>
          <p:cNvPr id="531" name="Google Shape;531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05650"/>
            <a:ext cx="8839197" cy="23321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58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Elisabeth Murdoch Building, Southbank</a:t>
            </a:r>
            <a:endParaRPr/>
          </a:p>
        </p:txBody>
      </p:sp>
      <p:sp>
        <p:nvSpPr>
          <p:cNvPr id="537" name="Google Shape;537;p58"/>
          <p:cNvSpPr txBox="1"/>
          <p:nvPr>
            <p:ph idx="12" type="sldNum"/>
          </p:nvPr>
        </p:nvSpPr>
        <p:spPr>
          <a:xfrm>
            <a:off x="8460431" y="481067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38" name="Google Shape;538;p58"/>
          <p:cNvSpPr txBox="1"/>
          <p:nvPr/>
        </p:nvSpPr>
        <p:spPr>
          <a:xfrm>
            <a:off x="229425" y="4821925"/>
            <a:ext cx="2950500" cy="3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Results: Spatial Algorithm Findings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9" name="Google Shape;539;p58"/>
          <p:cNvSpPr txBox="1"/>
          <p:nvPr>
            <p:ph type="title"/>
          </p:nvPr>
        </p:nvSpPr>
        <p:spPr>
          <a:xfrm>
            <a:off x="344499" y="113850"/>
            <a:ext cx="60138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Finding k-most optimal buildings - Meeting Rooms Objective</a:t>
            </a:r>
            <a:endParaRPr sz="1700"/>
          </a:p>
        </p:txBody>
      </p:sp>
      <p:pic>
        <p:nvPicPr>
          <p:cNvPr id="540" name="Google Shape;540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0675" y="1081544"/>
            <a:ext cx="7628251" cy="3814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59"/>
          <p:cNvSpPr txBox="1"/>
          <p:nvPr>
            <p:ph idx="12" type="sldNum"/>
          </p:nvPr>
        </p:nvSpPr>
        <p:spPr>
          <a:xfrm>
            <a:off x="8460431" y="481067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46" name="Google Shape;546;p59"/>
          <p:cNvSpPr txBox="1"/>
          <p:nvPr/>
        </p:nvSpPr>
        <p:spPr>
          <a:xfrm>
            <a:off x="229425" y="4821925"/>
            <a:ext cx="2950500" cy="3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Results: Spatial Algorithm Findings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47" name="Google Shape;547;p59"/>
          <p:cNvSpPr txBox="1"/>
          <p:nvPr>
            <p:ph idx="1" type="body"/>
          </p:nvPr>
        </p:nvSpPr>
        <p:spPr>
          <a:xfrm>
            <a:off x="311700" y="976820"/>
            <a:ext cx="8520600" cy="113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A staff member needs to walk at least </a:t>
            </a:r>
            <a:r>
              <a:rPr b="1" lang="en" sz="1300"/>
              <a:t>129</a:t>
            </a:r>
            <a:r>
              <a:rPr b="1" lang="en" sz="1300"/>
              <a:t> metres (Budget)</a:t>
            </a:r>
            <a:r>
              <a:rPr lang="en" sz="1300"/>
              <a:t> from the building to get the most rewarding buildings with adequate supply of meeting rooms</a:t>
            </a:r>
            <a:endParaRPr sz="13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548" name="Google Shape;548;p59"/>
          <p:cNvSpPr txBox="1"/>
          <p:nvPr>
            <p:ph type="title"/>
          </p:nvPr>
        </p:nvSpPr>
        <p:spPr>
          <a:xfrm>
            <a:off x="344499" y="113850"/>
            <a:ext cx="60138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Finding k-most optimal buildings - Meeting Rooms Objective</a:t>
            </a:r>
            <a:endParaRPr sz="1700"/>
          </a:p>
        </p:txBody>
      </p:sp>
      <p:sp>
        <p:nvSpPr>
          <p:cNvPr id="549" name="Google Shape;549;p5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Elisabeth Murdoch Building, Southbank</a:t>
            </a:r>
            <a:endParaRPr/>
          </a:p>
        </p:txBody>
      </p:sp>
      <p:pic>
        <p:nvPicPr>
          <p:cNvPr id="550" name="Google Shape;550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25" y="1564982"/>
            <a:ext cx="8939300" cy="3326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60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Other Buildings</a:t>
            </a:r>
            <a:endParaRPr/>
          </a:p>
        </p:txBody>
      </p:sp>
      <p:sp>
        <p:nvSpPr>
          <p:cNvPr id="556" name="Google Shape;556;p60"/>
          <p:cNvSpPr txBox="1"/>
          <p:nvPr>
            <p:ph idx="12" type="sldNum"/>
          </p:nvPr>
        </p:nvSpPr>
        <p:spPr>
          <a:xfrm>
            <a:off x="8460431" y="481067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57" name="Google Shape;557;p60"/>
          <p:cNvSpPr txBox="1"/>
          <p:nvPr/>
        </p:nvSpPr>
        <p:spPr>
          <a:xfrm>
            <a:off x="229425" y="4821925"/>
            <a:ext cx="2950500" cy="3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Results: Spatial Algorithm Findings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58" name="Google Shape;558;p60"/>
          <p:cNvSpPr txBox="1"/>
          <p:nvPr>
            <p:ph type="title"/>
          </p:nvPr>
        </p:nvSpPr>
        <p:spPr>
          <a:xfrm>
            <a:off x="344499" y="113850"/>
            <a:ext cx="60138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Finding k-most optimal buildings - Meeting Rooms Objective</a:t>
            </a:r>
            <a:endParaRPr sz="1700"/>
          </a:p>
        </p:txBody>
      </p:sp>
      <p:sp>
        <p:nvSpPr>
          <p:cNvPr id="559" name="Google Shape;559;p60"/>
          <p:cNvSpPr txBox="1"/>
          <p:nvPr>
            <p:ph idx="1" type="body"/>
          </p:nvPr>
        </p:nvSpPr>
        <p:spPr>
          <a:xfrm>
            <a:off x="311700" y="1126508"/>
            <a:ext cx="8520600" cy="289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" sz="1300"/>
              <a:t>11-Barry St, Parkville</a:t>
            </a:r>
            <a:r>
              <a:rPr lang="en" sz="1300"/>
              <a:t>: </a:t>
            </a:r>
            <a:r>
              <a:rPr lang="en" sz="1300"/>
              <a:t>A staff member needs to walk at least </a:t>
            </a:r>
            <a:r>
              <a:rPr b="1" lang="en" sz="1300"/>
              <a:t>543-831</a:t>
            </a:r>
            <a:r>
              <a:rPr b="1" lang="en" sz="1300"/>
              <a:t> metres (Budget)</a:t>
            </a:r>
            <a:endParaRPr sz="1300"/>
          </a:p>
          <a:p>
            <a:pPr indent="-3111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b="1" lang="en" sz="1300"/>
              <a:t>University Health Services</a:t>
            </a:r>
            <a:r>
              <a:rPr lang="en" sz="1300"/>
              <a:t> is the most rewarding building with cost 668 metres</a:t>
            </a:r>
            <a:endParaRPr sz="1300"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" sz="1300"/>
              <a:t>Law Building, Parkville</a:t>
            </a:r>
            <a:r>
              <a:rPr lang="en" sz="1300"/>
              <a:t>: A staff member needs to walk at least </a:t>
            </a:r>
            <a:r>
              <a:rPr b="1" lang="en" sz="1300"/>
              <a:t>337-665 metres (Budget)</a:t>
            </a:r>
            <a:endParaRPr sz="1300"/>
          </a:p>
          <a:p>
            <a:pPr indent="-3111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b="1" lang="en" sz="1300"/>
              <a:t>Old Physics Building</a:t>
            </a:r>
            <a:r>
              <a:rPr lang="en" sz="1300"/>
              <a:t> is the most rewarding building with </a:t>
            </a:r>
            <a:r>
              <a:rPr b="1" lang="en" sz="1300"/>
              <a:t>high capacity</a:t>
            </a:r>
            <a:r>
              <a:rPr lang="en" sz="1300"/>
              <a:t> factor</a:t>
            </a:r>
            <a:endParaRPr sz="1300"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" sz="1300"/>
              <a:t>FBE Building, Parkville:</a:t>
            </a:r>
            <a:r>
              <a:rPr lang="en" sz="1300"/>
              <a:t> A staff member needs to walk at least </a:t>
            </a:r>
            <a:r>
              <a:rPr b="1" lang="en" sz="1300"/>
              <a:t>662-1274 metres (Budget)</a:t>
            </a:r>
            <a:endParaRPr sz="1300"/>
          </a:p>
          <a:p>
            <a:pPr indent="-3111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b="1" lang="en" sz="1300"/>
              <a:t>Kenneth Myer Building</a:t>
            </a:r>
            <a:r>
              <a:rPr lang="en" sz="1300"/>
              <a:t> is the most rewarding building for </a:t>
            </a:r>
            <a:r>
              <a:rPr b="1" lang="en" sz="1300"/>
              <a:t>with equipment</a:t>
            </a:r>
            <a:r>
              <a:rPr lang="en" sz="1300"/>
              <a:t> factor</a:t>
            </a:r>
            <a:endParaRPr sz="1300"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" sz="1300"/>
              <a:t>Werribee Pathology Building, Werribee</a:t>
            </a:r>
            <a:r>
              <a:rPr lang="en" sz="1300"/>
              <a:t>: A staff member needs to walk at least </a:t>
            </a:r>
            <a:r>
              <a:rPr b="1" lang="en" sz="1300"/>
              <a:t>43 metres (Budget)</a:t>
            </a:r>
            <a:endParaRPr sz="1300"/>
          </a:p>
          <a:p>
            <a:pPr indent="-3111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b="1" lang="en" sz="1300"/>
              <a:t>Werribee learning &amp; teaching building</a:t>
            </a:r>
            <a:r>
              <a:rPr lang="en" sz="1300"/>
              <a:t> is the most rewarding building with cost 33 metres</a:t>
            </a:r>
            <a:endParaRPr sz="1300"/>
          </a:p>
        </p:txBody>
      </p:sp>
      <p:sp>
        <p:nvSpPr>
          <p:cNvPr id="560" name="Google Shape;560;p60"/>
          <p:cNvSpPr txBox="1"/>
          <p:nvPr/>
        </p:nvSpPr>
        <p:spPr>
          <a:xfrm>
            <a:off x="229431" y="4016989"/>
            <a:ext cx="6046800" cy="422700"/>
          </a:xfrm>
          <a:prstGeom prst="rect">
            <a:avLst/>
          </a:prstGeom>
          <a:solidFill>
            <a:srgbClr val="1C4587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This can be further extended to other buildings and more campuses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61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/>
              <a:t>Finding k-optimal nearest buildings</a:t>
            </a:r>
            <a:endParaRPr sz="3900"/>
          </a:p>
        </p:txBody>
      </p:sp>
      <p:sp>
        <p:nvSpPr>
          <p:cNvPr id="566" name="Google Shape;566;p61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Toilet Facilities</a:t>
            </a:r>
            <a:r>
              <a:rPr lang="en"/>
              <a:t> Objective</a:t>
            </a:r>
            <a:endParaRPr/>
          </a:p>
        </p:txBody>
      </p:sp>
      <p:sp>
        <p:nvSpPr>
          <p:cNvPr id="567" name="Google Shape;567;p6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Redmond Barry</a:t>
            </a:r>
            <a:r>
              <a:rPr lang="en"/>
              <a:t>, Parkville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Spot, Parkville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Ian Potter Centre, Southbank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Other Buildings</a:t>
            </a:r>
            <a:endParaRPr/>
          </a:p>
        </p:txBody>
      </p:sp>
      <p:sp>
        <p:nvSpPr>
          <p:cNvPr id="568" name="Google Shape;568;p6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7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Challenges</a:t>
            </a:r>
            <a:endParaRPr/>
          </a:p>
        </p:txBody>
      </p:sp>
      <p:sp>
        <p:nvSpPr>
          <p:cNvPr id="119" name="Google Shape;119;p17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Science Research Objectives</a:t>
            </a:r>
            <a:endParaRPr/>
          </a:p>
        </p:txBody>
      </p:sp>
      <p:sp>
        <p:nvSpPr>
          <p:cNvPr id="120" name="Google Shape;120;p17"/>
          <p:cNvSpPr txBox="1"/>
          <p:nvPr>
            <p:ph idx="2" type="body"/>
          </p:nvPr>
        </p:nvSpPr>
        <p:spPr>
          <a:xfrm>
            <a:off x="4731300" y="724200"/>
            <a:ext cx="40452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900">
                <a:latin typeface="Arial"/>
                <a:ea typeface="Arial"/>
                <a:cs typeface="Arial"/>
                <a:sym typeface="Arial"/>
              </a:rPr>
              <a:t>Extensive analysis of supply and demand</a:t>
            </a:r>
            <a:endParaRPr sz="1900"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Complicated data mutations, joins and preprocessing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Spatial data analysis using QGIS 3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Factors Analysis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900">
                <a:latin typeface="Arial"/>
                <a:ea typeface="Arial"/>
                <a:cs typeface="Arial"/>
                <a:sym typeface="Arial"/>
              </a:rPr>
              <a:t>Predictive modelling</a:t>
            </a:r>
            <a:endParaRPr sz="1900"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Informative Path Planning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Formulating CSP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Creating novel problem solver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Clustering-based parameters tuning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Implementing algorithm in pyQGIS3</a:t>
            </a:r>
            <a:endParaRPr/>
          </a:p>
        </p:txBody>
      </p:sp>
      <p:sp>
        <p:nvSpPr>
          <p:cNvPr id="121" name="Google Shape;121;p1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62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Redmond Barry</a:t>
            </a:r>
            <a:r>
              <a:rPr lang="en"/>
              <a:t> Building, Parkville</a:t>
            </a:r>
            <a:endParaRPr/>
          </a:p>
        </p:txBody>
      </p:sp>
      <p:sp>
        <p:nvSpPr>
          <p:cNvPr id="574" name="Google Shape;574;p62"/>
          <p:cNvSpPr txBox="1"/>
          <p:nvPr>
            <p:ph idx="12" type="sldNum"/>
          </p:nvPr>
        </p:nvSpPr>
        <p:spPr>
          <a:xfrm>
            <a:off x="8460431" y="481067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5" name="Google Shape;575;p62"/>
          <p:cNvSpPr txBox="1"/>
          <p:nvPr/>
        </p:nvSpPr>
        <p:spPr>
          <a:xfrm>
            <a:off x="229425" y="4821925"/>
            <a:ext cx="2950500" cy="3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Results: Spatial Algorithm Findings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76" name="Google Shape;576;p62"/>
          <p:cNvSpPr txBox="1"/>
          <p:nvPr>
            <p:ph type="title"/>
          </p:nvPr>
        </p:nvSpPr>
        <p:spPr>
          <a:xfrm>
            <a:off x="344499" y="113850"/>
            <a:ext cx="60138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Finding k-most optimal buildings - Toilet Rooms Objective</a:t>
            </a:r>
            <a:endParaRPr sz="1700"/>
          </a:p>
        </p:txBody>
      </p:sp>
      <p:pic>
        <p:nvPicPr>
          <p:cNvPr id="577" name="Google Shape;577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300" y="1017800"/>
            <a:ext cx="7097330" cy="3499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63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Redmond Barry</a:t>
            </a:r>
            <a:r>
              <a:rPr lang="en"/>
              <a:t> Building, Parkville</a:t>
            </a:r>
            <a:endParaRPr/>
          </a:p>
        </p:txBody>
      </p:sp>
      <p:sp>
        <p:nvSpPr>
          <p:cNvPr id="583" name="Google Shape;583;p63"/>
          <p:cNvSpPr txBox="1"/>
          <p:nvPr>
            <p:ph idx="12" type="sldNum"/>
          </p:nvPr>
        </p:nvSpPr>
        <p:spPr>
          <a:xfrm>
            <a:off x="8460431" y="481067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84" name="Google Shape;584;p63"/>
          <p:cNvSpPr txBox="1"/>
          <p:nvPr/>
        </p:nvSpPr>
        <p:spPr>
          <a:xfrm>
            <a:off x="229425" y="4821925"/>
            <a:ext cx="2950500" cy="3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Results: Spatial Algorithm Findings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85" name="Google Shape;585;p63"/>
          <p:cNvSpPr txBox="1"/>
          <p:nvPr>
            <p:ph idx="1" type="body"/>
          </p:nvPr>
        </p:nvSpPr>
        <p:spPr>
          <a:xfrm>
            <a:off x="311700" y="976820"/>
            <a:ext cx="8520600" cy="113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A staff member needs to walk at least </a:t>
            </a:r>
            <a:r>
              <a:rPr b="1" lang="en" sz="1300"/>
              <a:t>3 - 422 </a:t>
            </a:r>
            <a:r>
              <a:rPr b="1" lang="en" sz="1300"/>
              <a:t>metres (Budget)</a:t>
            </a:r>
            <a:r>
              <a:rPr lang="en" sz="1300"/>
              <a:t> from Redmond Barry Building to get most rewarding buildings with adequate supply of toilet facilities</a:t>
            </a:r>
            <a:endParaRPr sz="13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586" name="Google Shape;586;p63"/>
          <p:cNvSpPr txBox="1"/>
          <p:nvPr>
            <p:ph type="title"/>
          </p:nvPr>
        </p:nvSpPr>
        <p:spPr>
          <a:xfrm>
            <a:off x="344499" y="113850"/>
            <a:ext cx="60138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Finding k-most optimal buildings - Toilet Rooms Objective</a:t>
            </a:r>
            <a:endParaRPr sz="1700"/>
          </a:p>
        </p:txBody>
      </p:sp>
      <p:pic>
        <p:nvPicPr>
          <p:cNvPr id="587" name="Google Shape;587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56775" y="1672170"/>
            <a:ext cx="4475537" cy="2727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588" name="Google Shape;588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672175"/>
            <a:ext cx="4012275" cy="272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6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Redmond Barry</a:t>
            </a:r>
            <a:r>
              <a:rPr lang="en"/>
              <a:t> Building, Parkville</a:t>
            </a:r>
            <a:endParaRPr/>
          </a:p>
        </p:txBody>
      </p:sp>
      <p:sp>
        <p:nvSpPr>
          <p:cNvPr id="594" name="Google Shape;594;p64"/>
          <p:cNvSpPr txBox="1"/>
          <p:nvPr>
            <p:ph idx="12" type="sldNum"/>
          </p:nvPr>
        </p:nvSpPr>
        <p:spPr>
          <a:xfrm>
            <a:off x="8460431" y="481067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95" name="Google Shape;595;p64"/>
          <p:cNvSpPr txBox="1"/>
          <p:nvPr/>
        </p:nvSpPr>
        <p:spPr>
          <a:xfrm>
            <a:off x="229425" y="4821925"/>
            <a:ext cx="2950500" cy="3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Results: Spatial Algorithm Findings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96" name="Google Shape;596;p64"/>
          <p:cNvSpPr txBox="1"/>
          <p:nvPr>
            <p:ph type="title"/>
          </p:nvPr>
        </p:nvSpPr>
        <p:spPr>
          <a:xfrm>
            <a:off x="344499" y="113850"/>
            <a:ext cx="60138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Finding k-most optimal buildings - Toilet Rooms Objective</a:t>
            </a:r>
            <a:endParaRPr sz="1700"/>
          </a:p>
        </p:txBody>
      </p:sp>
      <p:pic>
        <p:nvPicPr>
          <p:cNvPr id="597" name="Google Shape;597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63650" y="1525475"/>
            <a:ext cx="2707725" cy="225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8" name="Google Shape;598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79450" y="1525475"/>
            <a:ext cx="2829675" cy="225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9" name="Google Shape;599;p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5250" y="1503275"/>
            <a:ext cx="2958850" cy="23228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6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Spot</a:t>
            </a:r>
            <a:r>
              <a:rPr lang="en"/>
              <a:t> Building, Parkville</a:t>
            </a:r>
            <a:endParaRPr/>
          </a:p>
        </p:txBody>
      </p:sp>
      <p:sp>
        <p:nvSpPr>
          <p:cNvPr id="605" name="Google Shape;605;p65"/>
          <p:cNvSpPr txBox="1"/>
          <p:nvPr>
            <p:ph idx="12" type="sldNum"/>
          </p:nvPr>
        </p:nvSpPr>
        <p:spPr>
          <a:xfrm>
            <a:off x="8460431" y="481067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06" name="Google Shape;606;p65"/>
          <p:cNvSpPr txBox="1"/>
          <p:nvPr/>
        </p:nvSpPr>
        <p:spPr>
          <a:xfrm>
            <a:off x="229425" y="4821925"/>
            <a:ext cx="2950500" cy="3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Results: Spatial Algorithm Findings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07" name="Google Shape;607;p65"/>
          <p:cNvSpPr txBox="1"/>
          <p:nvPr>
            <p:ph type="title"/>
          </p:nvPr>
        </p:nvSpPr>
        <p:spPr>
          <a:xfrm>
            <a:off x="344499" y="113850"/>
            <a:ext cx="60138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Finding k-most optimal buildings - Toilet Rooms Objective</a:t>
            </a:r>
            <a:endParaRPr sz="1700"/>
          </a:p>
        </p:txBody>
      </p:sp>
      <p:pic>
        <p:nvPicPr>
          <p:cNvPr id="608" name="Google Shape;608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4500" y="1112950"/>
            <a:ext cx="7176580" cy="3499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6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Spot </a:t>
            </a:r>
            <a:r>
              <a:rPr lang="en"/>
              <a:t>Building, Parkville</a:t>
            </a:r>
            <a:endParaRPr/>
          </a:p>
        </p:txBody>
      </p:sp>
      <p:sp>
        <p:nvSpPr>
          <p:cNvPr id="614" name="Google Shape;614;p66"/>
          <p:cNvSpPr txBox="1"/>
          <p:nvPr>
            <p:ph idx="12" type="sldNum"/>
          </p:nvPr>
        </p:nvSpPr>
        <p:spPr>
          <a:xfrm>
            <a:off x="8460431" y="481067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15" name="Google Shape;615;p66"/>
          <p:cNvSpPr txBox="1"/>
          <p:nvPr/>
        </p:nvSpPr>
        <p:spPr>
          <a:xfrm>
            <a:off x="229425" y="4821925"/>
            <a:ext cx="2950500" cy="3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Results: Spatial Algorithm Findings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16" name="Google Shape;616;p66"/>
          <p:cNvSpPr txBox="1"/>
          <p:nvPr>
            <p:ph idx="1" type="body"/>
          </p:nvPr>
        </p:nvSpPr>
        <p:spPr>
          <a:xfrm>
            <a:off x="311700" y="976820"/>
            <a:ext cx="8520600" cy="113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A staff member needs to walk at least </a:t>
            </a:r>
            <a:r>
              <a:rPr b="1" lang="en" sz="1300"/>
              <a:t>357 - 633 metres (Budget)</a:t>
            </a:r>
            <a:r>
              <a:rPr lang="en" sz="1300"/>
              <a:t> from The Spot Building to get most rewarding buildings with adequate supply of </a:t>
            </a:r>
            <a:r>
              <a:rPr lang="en" sz="1300"/>
              <a:t>toilet facilities</a:t>
            </a:r>
            <a:endParaRPr sz="13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617" name="Google Shape;617;p66"/>
          <p:cNvSpPr txBox="1"/>
          <p:nvPr>
            <p:ph type="title"/>
          </p:nvPr>
        </p:nvSpPr>
        <p:spPr>
          <a:xfrm>
            <a:off x="344499" y="113850"/>
            <a:ext cx="60138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Finding k-most optimal buildings - Toilet Rooms Objective</a:t>
            </a:r>
            <a:endParaRPr sz="1700"/>
          </a:p>
        </p:txBody>
      </p:sp>
      <p:pic>
        <p:nvPicPr>
          <p:cNvPr id="618" name="Google Shape;618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4550" y="1672170"/>
            <a:ext cx="4447761" cy="2727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9" name="Google Shape;619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4575" y="1832950"/>
            <a:ext cx="3376100" cy="256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6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Spot</a:t>
            </a:r>
            <a:r>
              <a:rPr lang="en"/>
              <a:t> Building, Parkville</a:t>
            </a:r>
            <a:endParaRPr/>
          </a:p>
        </p:txBody>
      </p:sp>
      <p:sp>
        <p:nvSpPr>
          <p:cNvPr id="625" name="Google Shape;625;p67"/>
          <p:cNvSpPr txBox="1"/>
          <p:nvPr>
            <p:ph idx="12" type="sldNum"/>
          </p:nvPr>
        </p:nvSpPr>
        <p:spPr>
          <a:xfrm>
            <a:off x="8460431" y="481067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26" name="Google Shape;626;p67"/>
          <p:cNvSpPr txBox="1"/>
          <p:nvPr/>
        </p:nvSpPr>
        <p:spPr>
          <a:xfrm>
            <a:off x="229425" y="4821925"/>
            <a:ext cx="2950500" cy="3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Results: Spatial Algorithm Findings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27" name="Google Shape;627;p67"/>
          <p:cNvSpPr txBox="1"/>
          <p:nvPr>
            <p:ph type="title"/>
          </p:nvPr>
        </p:nvSpPr>
        <p:spPr>
          <a:xfrm>
            <a:off x="344499" y="113850"/>
            <a:ext cx="60138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Finding k-most optimal buildings - Toilet Rooms Objective</a:t>
            </a:r>
            <a:endParaRPr sz="1700"/>
          </a:p>
        </p:txBody>
      </p:sp>
      <p:pic>
        <p:nvPicPr>
          <p:cNvPr id="628" name="Google Shape;628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3600" y="1251358"/>
            <a:ext cx="2846325" cy="2244317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Google Shape;629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32300" y="1251350"/>
            <a:ext cx="3063125" cy="2253003"/>
          </a:xfrm>
          <a:prstGeom prst="rect">
            <a:avLst/>
          </a:prstGeom>
          <a:noFill/>
          <a:ln>
            <a:noFill/>
          </a:ln>
        </p:spPr>
      </p:pic>
      <p:pic>
        <p:nvPicPr>
          <p:cNvPr id="630" name="Google Shape;630;p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95425" y="1115534"/>
            <a:ext cx="2806649" cy="23403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68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Ian Potter Centre Building, Southbank</a:t>
            </a:r>
            <a:endParaRPr/>
          </a:p>
        </p:txBody>
      </p:sp>
      <p:sp>
        <p:nvSpPr>
          <p:cNvPr id="636" name="Google Shape;636;p68"/>
          <p:cNvSpPr txBox="1"/>
          <p:nvPr>
            <p:ph idx="12" type="sldNum"/>
          </p:nvPr>
        </p:nvSpPr>
        <p:spPr>
          <a:xfrm>
            <a:off x="8460431" y="481067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37" name="Google Shape;637;p68"/>
          <p:cNvSpPr txBox="1"/>
          <p:nvPr/>
        </p:nvSpPr>
        <p:spPr>
          <a:xfrm>
            <a:off x="229425" y="4821925"/>
            <a:ext cx="2950500" cy="3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Results: Spatial Algorithm Findings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38" name="Google Shape;638;p68"/>
          <p:cNvSpPr txBox="1"/>
          <p:nvPr>
            <p:ph type="title"/>
          </p:nvPr>
        </p:nvSpPr>
        <p:spPr>
          <a:xfrm>
            <a:off x="344499" y="113850"/>
            <a:ext cx="60138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Finding k-most optimal buildings - Toilet Rooms Objective</a:t>
            </a:r>
            <a:endParaRPr sz="1700"/>
          </a:p>
        </p:txBody>
      </p:sp>
      <p:pic>
        <p:nvPicPr>
          <p:cNvPr id="639" name="Google Shape;639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6400" y="1017800"/>
            <a:ext cx="4131150" cy="3417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6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Ian Potter Centre Building</a:t>
            </a:r>
            <a:r>
              <a:rPr lang="en"/>
              <a:t>, Southbank</a:t>
            </a:r>
            <a:endParaRPr/>
          </a:p>
        </p:txBody>
      </p:sp>
      <p:sp>
        <p:nvSpPr>
          <p:cNvPr id="645" name="Google Shape;645;p69"/>
          <p:cNvSpPr txBox="1"/>
          <p:nvPr>
            <p:ph idx="12" type="sldNum"/>
          </p:nvPr>
        </p:nvSpPr>
        <p:spPr>
          <a:xfrm>
            <a:off x="8460431" y="481067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46" name="Google Shape;646;p69"/>
          <p:cNvSpPr txBox="1"/>
          <p:nvPr/>
        </p:nvSpPr>
        <p:spPr>
          <a:xfrm>
            <a:off x="229425" y="4821925"/>
            <a:ext cx="2950500" cy="3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Results: Spatial Algorithm Findings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47" name="Google Shape;647;p69"/>
          <p:cNvSpPr txBox="1"/>
          <p:nvPr>
            <p:ph idx="1" type="body"/>
          </p:nvPr>
        </p:nvSpPr>
        <p:spPr>
          <a:xfrm>
            <a:off x="311700" y="976820"/>
            <a:ext cx="8520600" cy="113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A staff member needs to walk at least </a:t>
            </a:r>
            <a:r>
              <a:rPr b="1" lang="en" sz="1300"/>
              <a:t>0</a:t>
            </a:r>
            <a:r>
              <a:rPr b="1" lang="en" sz="1300"/>
              <a:t>- 98 metres (Budget)</a:t>
            </a:r>
            <a:r>
              <a:rPr lang="en" sz="1300"/>
              <a:t> from The </a:t>
            </a:r>
            <a:r>
              <a:rPr lang="en" sz="1300"/>
              <a:t>Ian Potter Centre </a:t>
            </a:r>
            <a:r>
              <a:rPr lang="en" sz="1300"/>
              <a:t>Building to get most rewarding buildings with adequate supply of </a:t>
            </a:r>
            <a:r>
              <a:rPr lang="en" sz="1300"/>
              <a:t>toilet facilities</a:t>
            </a:r>
            <a:endParaRPr sz="13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648" name="Google Shape;648;p69"/>
          <p:cNvSpPr txBox="1"/>
          <p:nvPr>
            <p:ph type="title"/>
          </p:nvPr>
        </p:nvSpPr>
        <p:spPr>
          <a:xfrm>
            <a:off x="344499" y="113850"/>
            <a:ext cx="60138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Finding k-most optimal buildings - Toilet Rooms Objective</a:t>
            </a:r>
            <a:endParaRPr sz="1700"/>
          </a:p>
        </p:txBody>
      </p:sp>
      <p:pic>
        <p:nvPicPr>
          <p:cNvPr id="649" name="Google Shape;649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8800" y="1601050"/>
            <a:ext cx="4041626" cy="271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0" name="Google Shape;650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0850" y="1601051"/>
            <a:ext cx="3352754" cy="271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70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</a:t>
            </a:r>
            <a:r>
              <a:rPr lang="en"/>
              <a:t>Ian Potter Centre Building, Southbank</a:t>
            </a:r>
            <a:endParaRPr/>
          </a:p>
        </p:txBody>
      </p:sp>
      <p:sp>
        <p:nvSpPr>
          <p:cNvPr id="656" name="Google Shape;656;p70"/>
          <p:cNvSpPr txBox="1"/>
          <p:nvPr>
            <p:ph idx="12" type="sldNum"/>
          </p:nvPr>
        </p:nvSpPr>
        <p:spPr>
          <a:xfrm>
            <a:off x="8460431" y="481067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57" name="Google Shape;657;p70"/>
          <p:cNvSpPr txBox="1"/>
          <p:nvPr/>
        </p:nvSpPr>
        <p:spPr>
          <a:xfrm>
            <a:off x="229425" y="4821925"/>
            <a:ext cx="2950500" cy="3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Results: Spatial Algorithm Findings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58" name="Google Shape;658;p70"/>
          <p:cNvSpPr txBox="1"/>
          <p:nvPr>
            <p:ph type="title"/>
          </p:nvPr>
        </p:nvSpPr>
        <p:spPr>
          <a:xfrm>
            <a:off x="344499" y="113850"/>
            <a:ext cx="60138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Finding k-most optimal buildings - Toilet Rooms Objective</a:t>
            </a:r>
            <a:endParaRPr sz="1700"/>
          </a:p>
        </p:txBody>
      </p:sp>
      <p:pic>
        <p:nvPicPr>
          <p:cNvPr id="659" name="Google Shape;659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0600" y="1367000"/>
            <a:ext cx="2687600" cy="234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0" name="Google Shape;660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15850" y="1367000"/>
            <a:ext cx="2771000" cy="234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1" name="Google Shape;661;p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6775" y="1351663"/>
            <a:ext cx="3075800" cy="23767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7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Other Buildings</a:t>
            </a:r>
            <a:endParaRPr/>
          </a:p>
        </p:txBody>
      </p:sp>
      <p:sp>
        <p:nvSpPr>
          <p:cNvPr id="667" name="Google Shape;667;p71"/>
          <p:cNvSpPr txBox="1"/>
          <p:nvPr>
            <p:ph idx="12" type="sldNum"/>
          </p:nvPr>
        </p:nvSpPr>
        <p:spPr>
          <a:xfrm>
            <a:off x="8460431" y="481067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68" name="Google Shape;668;p71"/>
          <p:cNvSpPr txBox="1"/>
          <p:nvPr/>
        </p:nvSpPr>
        <p:spPr>
          <a:xfrm>
            <a:off x="229425" y="4821925"/>
            <a:ext cx="2950500" cy="3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Results: Spatial Algorithm Findings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69" name="Google Shape;669;p71"/>
          <p:cNvSpPr txBox="1"/>
          <p:nvPr>
            <p:ph type="title"/>
          </p:nvPr>
        </p:nvSpPr>
        <p:spPr>
          <a:xfrm>
            <a:off x="344499" y="113850"/>
            <a:ext cx="60138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Finding k-most optimal buildings - Toilet Rooms Objective</a:t>
            </a:r>
            <a:endParaRPr sz="1700"/>
          </a:p>
        </p:txBody>
      </p:sp>
      <p:sp>
        <p:nvSpPr>
          <p:cNvPr id="670" name="Google Shape;670;p71"/>
          <p:cNvSpPr txBox="1"/>
          <p:nvPr>
            <p:ph idx="1" type="body"/>
          </p:nvPr>
        </p:nvSpPr>
        <p:spPr>
          <a:xfrm>
            <a:off x="311700" y="1126508"/>
            <a:ext cx="8520600" cy="289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" sz="1300"/>
              <a:t>Glyn Davis Building</a:t>
            </a:r>
            <a:r>
              <a:rPr b="1" lang="en" sz="1300"/>
              <a:t>, Parkville</a:t>
            </a:r>
            <a:r>
              <a:rPr lang="en" sz="1300"/>
              <a:t>: A staff member needs to walk at least </a:t>
            </a:r>
            <a:r>
              <a:rPr b="1" lang="en" sz="1300"/>
              <a:t>14-314 </a:t>
            </a:r>
            <a:r>
              <a:rPr b="1" lang="en" sz="1300"/>
              <a:t>metres (Budget)</a:t>
            </a:r>
            <a:endParaRPr sz="1300"/>
          </a:p>
          <a:p>
            <a:pPr indent="-3111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b="1" lang="en" sz="1300"/>
              <a:t>Old Physics Building</a:t>
            </a:r>
            <a:r>
              <a:rPr lang="en" sz="1300"/>
              <a:t> is the most rewarding building with cost 668 metres</a:t>
            </a:r>
            <a:endParaRPr sz="1300"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" sz="1300"/>
              <a:t>Old Arts </a:t>
            </a:r>
            <a:r>
              <a:rPr b="1" lang="en" sz="1300"/>
              <a:t>Building, Parkville</a:t>
            </a:r>
            <a:r>
              <a:rPr lang="en" sz="1300"/>
              <a:t>: A staff member needs to walk at least </a:t>
            </a:r>
            <a:r>
              <a:rPr b="1" lang="en" sz="1300"/>
              <a:t>3-279 </a:t>
            </a:r>
            <a:r>
              <a:rPr b="1" lang="en" sz="1300"/>
              <a:t>metres (Budget)</a:t>
            </a:r>
            <a:endParaRPr sz="1300"/>
          </a:p>
          <a:p>
            <a:pPr indent="-3111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b="1" lang="en" sz="1300"/>
              <a:t>Alan Gilbert</a:t>
            </a:r>
            <a:r>
              <a:rPr b="1" lang="en" sz="1300"/>
              <a:t> Building</a:t>
            </a:r>
            <a:r>
              <a:rPr lang="en" sz="1300"/>
              <a:t> is the most rewarding building with </a:t>
            </a:r>
            <a:r>
              <a:rPr b="1" lang="en" sz="1300"/>
              <a:t>Covid-19 Strict Lockdown</a:t>
            </a:r>
            <a:r>
              <a:rPr lang="en" sz="1300"/>
              <a:t> factor</a:t>
            </a:r>
            <a:endParaRPr sz="1300"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" sz="1300"/>
              <a:t>Medical </a:t>
            </a:r>
            <a:r>
              <a:rPr b="1" lang="en" sz="1300"/>
              <a:t>Building, Parkville:</a:t>
            </a:r>
            <a:r>
              <a:rPr lang="en" sz="1300"/>
              <a:t> A staff member needs to walk at least </a:t>
            </a:r>
            <a:r>
              <a:rPr b="1" lang="en" sz="1300"/>
              <a:t>15-214 </a:t>
            </a:r>
            <a:r>
              <a:rPr b="1" lang="en" sz="1300"/>
              <a:t>metres (Budget)</a:t>
            </a:r>
            <a:endParaRPr sz="1300"/>
          </a:p>
          <a:p>
            <a:pPr indent="-3111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b="1" lang="en" sz="1300"/>
              <a:t>Old Physics</a:t>
            </a:r>
            <a:r>
              <a:rPr b="1" lang="en" sz="1300"/>
              <a:t> Building</a:t>
            </a:r>
            <a:r>
              <a:rPr lang="en" sz="1300"/>
              <a:t> is the most rewarding building for </a:t>
            </a:r>
            <a:r>
              <a:rPr b="1" lang="en" sz="1300"/>
              <a:t>with high capacity </a:t>
            </a:r>
            <a:r>
              <a:rPr lang="en" sz="1300"/>
              <a:t>factor</a:t>
            </a:r>
            <a:endParaRPr sz="1300"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" sz="1300"/>
              <a:t>Werribee Pathology Building, Werribee</a:t>
            </a:r>
            <a:r>
              <a:rPr lang="en" sz="1300"/>
              <a:t>: A staff member needs to walk at least </a:t>
            </a:r>
            <a:r>
              <a:rPr b="1" lang="en" sz="1300"/>
              <a:t>154 </a:t>
            </a:r>
            <a:r>
              <a:rPr b="1" lang="en" sz="1300"/>
              <a:t>metres (Budget)</a:t>
            </a:r>
            <a:endParaRPr sz="1300"/>
          </a:p>
          <a:p>
            <a:pPr indent="-3111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b="1" lang="en" sz="1300"/>
              <a:t>Werribee Dog Colony  building</a:t>
            </a:r>
            <a:r>
              <a:rPr lang="en" sz="1300"/>
              <a:t> is the most rewarding building with cost 33 metres</a:t>
            </a:r>
            <a:endParaRPr sz="1300"/>
          </a:p>
        </p:txBody>
      </p:sp>
      <p:sp>
        <p:nvSpPr>
          <p:cNvPr id="671" name="Google Shape;671;p71"/>
          <p:cNvSpPr txBox="1"/>
          <p:nvPr/>
        </p:nvSpPr>
        <p:spPr>
          <a:xfrm>
            <a:off x="229431" y="4016989"/>
            <a:ext cx="6046800" cy="422700"/>
          </a:xfrm>
          <a:prstGeom prst="rect">
            <a:avLst/>
          </a:prstGeom>
          <a:solidFill>
            <a:srgbClr val="1C4587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This can be further extended to other buildings and more campuses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8"/>
          <p:cNvSpPr txBox="1"/>
          <p:nvPr>
            <p:ph type="title"/>
          </p:nvPr>
        </p:nvSpPr>
        <p:spPr>
          <a:xfrm>
            <a:off x="311700" y="262536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Structure</a:t>
            </a:r>
            <a:endParaRPr/>
          </a:p>
        </p:txBody>
      </p:sp>
      <p:sp>
        <p:nvSpPr>
          <p:cNvPr id="127" name="Google Shape;127;p18"/>
          <p:cNvSpPr txBox="1"/>
          <p:nvPr>
            <p:ph idx="1" type="body"/>
          </p:nvPr>
        </p:nvSpPr>
        <p:spPr>
          <a:xfrm>
            <a:off x="311700" y="902250"/>
            <a:ext cx="8520600" cy="385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Problem Description - Objective with Formulation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Data Analysis - EDA and Factors Analysis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Proposed Methodologies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Non-Randomized Anytime Orienteering Algorithm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Hyper-parameters tuning and Clustering Algorithms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Results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Spatial Algorithm Findings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Floor Algorithm Findings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Algorithm Analysis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Conclusion</a:t>
            </a:r>
            <a:endParaRPr/>
          </a:p>
        </p:txBody>
      </p:sp>
      <p:sp>
        <p:nvSpPr>
          <p:cNvPr id="128" name="Google Shape;128;p18"/>
          <p:cNvSpPr txBox="1"/>
          <p:nvPr>
            <p:ph idx="12" type="sldNum"/>
          </p:nvPr>
        </p:nvSpPr>
        <p:spPr>
          <a:xfrm>
            <a:off x="8460431" y="481506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72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/>
              <a:t>Finding k-optimal nearest floors</a:t>
            </a:r>
            <a:endParaRPr sz="3900"/>
          </a:p>
        </p:txBody>
      </p:sp>
      <p:sp>
        <p:nvSpPr>
          <p:cNvPr id="677" name="Google Shape;677;p72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Meeting Rooms</a:t>
            </a:r>
            <a:r>
              <a:rPr lang="en"/>
              <a:t> Objective</a:t>
            </a:r>
            <a:endParaRPr/>
          </a:p>
        </p:txBody>
      </p:sp>
      <p:sp>
        <p:nvSpPr>
          <p:cNvPr id="678" name="Google Shape;678;p72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Doug McDonell, Parkville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Law Building, Parkville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Elisabeth Murdoch, Southbank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Other Buildings</a:t>
            </a:r>
            <a:endParaRPr/>
          </a:p>
        </p:txBody>
      </p:sp>
      <p:sp>
        <p:nvSpPr>
          <p:cNvPr id="679" name="Google Shape;679;p7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73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Doug McDonell Building, Parkville</a:t>
            </a:r>
            <a:endParaRPr/>
          </a:p>
        </p:txBody>
      </p:sp>
      <p:sp>
        <p:nvSpPr>
          <p:cNvPr id="685" name="Google Shape;685;p73"/>
          <p:cNvSpPr txBox="1"/>
          <p:nvPr>
            <p:ph idx="12" type="sldNum"/>
          </p:nvPr>
        </p:nvSpPr>
        <p:spPr>
          <a:xfrm>
            <a:off x="8460431" y="481067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86" name="Google Shape;686;p73"/>
          <p:cNvSpPr txBox="1"/>
          <p:nvPr/>
        </p:nvSpPr>
        <p:spPr>
          <a:xfrm>
            <a:off x="229425" y="4821925"/>
            <a:ext cx="2950500" cy="3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Results: Floor Algorithm Findings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87" name="Google Shape;687;p73"/>
          <p:cNvSpPr txBox="1"/>
          <p:nvPr>
            <p:ph type="title"/>
          </p:nvPr>
        </p:nvSpPr>
        <p:spPr>
          <a:xfrm>
            <a:off x="344499" y="113850"/>
            <a:ext cx="60138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Finding k-most optimal floors - Meeting Rooms Objective</a:t>
            </a:r>
            <a:endParaRPr sz="1700"/>
          </a:p>
        </p:txBody>
      </p:sp>
      <p:pic>
        <p:nvPicPr>
          <p:cNvPr id="688" name="Google Shape;688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5975" y="1017800"/>
            <a:ext cx="7405573" cy="3884899"/>
          </a:xfrm>
          <a:prstGeom prst="rect">
            <a:avLst/>
          </a:prstGeom>
          <a:noFill/>
          <a:ln>
            <a:noFill/>
          </a:ln>
        </p:spPr>
      </p:pic>
      <p:sp>
        <p:nvSpPr>
          <p:cNvPr id="689" name="Google Shape;689;p73"/>
          <p:cNvSpPr txBox="1"/>
          <p:nvPr/>
        </p:nvSpPr>
        <p:spPr>
          <a:xfrm>
            <a:off x="7150950" y="1628150"/>
            <a:ext cx="1359900" cy="74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High demand/supply ratio and high floors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p7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Doug McDonell Building, Parkville</a:t>
            </a:r>
            <a:endParaRPr/>
          </a:p>
        </p:txBody>
      </p:sp>
      <p:sp>
        <p:nvSpPr>
          <p:cNvPr id="695" name="Google Shape;695;p74"/>
          <p:cNvSpPr txBox="1"/>
          <p:nvPr>
            <p:ph idx="12" type="sldNum"/>
          </p:nvPr>
        </p:nvSpPr>
        <p:spPr>
          <a:xfrm>
            <a:off x="8460431" y="481067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96" name="Google Shape;696;p74"/>
          <p:cNvSpPr txBox="1"/>
          <p:nvPr/>
        </p:nvSpPr>
        <p:spPr>
          <a:xfrm>
            <a:off x="229425" y="4821925"/>
            <a:ext cx="2950500" cy="3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Results: Floor Algorithm Findings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97" name="Google Shape;697;p74"/>
          <p:cNvSpPr txBox="1"/>
          <p:nvPr>
            <p:ph idx="1" type="body"/>
          </p:nvPr>
        </p:nvSpPr>
        <p:spPr>
          <a:xfrm>
            <a:off x="311700" y="976820"/>
            <a:ext cx="8520600" cy="113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A staff member needs to walk at least </a:t>
            </a:r>
            <a:r>
              <a:rPr b="1" lang="en" sz="1300"/>
              <a:t>3</a:t>
            </a:r>
            <a:r>
              <a:rPr b="1" lang="en" sz="1300"/>
              <a:t>-7 levels (Budget)</a:t>
            </a:r>
            <a:r>
              <a:rPr lang="en" sz="1300"/>
              <a:t> in Doug McDonell Building to get most rewarding floors with adequate supply of meeting rooms</a:t>
            </a:r>
            <a:endParaRPr sz="13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698" name="Google Shape;698;p74"/>
          <p:cNvSpPr txBox="1"/>
          <p:nvPr>
            <p:ph type="title"/>
          </p:nvPr>
        </p:nvSpPr>
        <p:spPr>
          <a:xfrm>
            <a:off x="344499" y="113850"/>
            <a:ext cx="60138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Finding k-most optimal floors - Meeting Rooms Objective</a:t>
            </a:r>
            <a:endParaRPr sz="1700"/>
          </a:p>
        </p:txBody>
      </p:sp>
      <p:pic>
        <p:nvPicPr>
          <p:cNvPr id="699" name="Google Shape;699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8375" y="1519225"/>
            <a:ext cx="5679924" cy="3217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7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Doug McDonell Building, Parkville</a:t>
            </a:r>
            <a:endParaRPr/>
          </a:p>
        </p:txBody>
      </p:sp>
      <p:sp>
        <p:nvSpPr>
          <p:cNvPr id="705" name="Google Shape;705;p75"/>
          <p:cNvSpPr txBox="1"/>
          <p:nvPr>
            <p:ph idx="12" type="sldNum"/>
          </p:nvPr>
        </p:nvSpPr>
        <p:spPr>
          <a:xfrm>
            <a:off x="8460431" y="481067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06" name="Google Shape;706;p75"/>
          <p:cNvSpPr txBox="1"/>
          <p:nvPr/>
        </p:nvSpPr>
        <p:spPr>
          <a:xfrm>
            <a:off x="229425" y="4821925"/>
            <a:ext cx="2950500" cy="3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Results: Floor Algorithm Findings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07" name="Google Shape;707;p75"/>
          <p:cNvSpPr txBox="1"/>
          <p:nvPr>
            <p:ph idx="1" type="body"/>
          </p:nvPr>
        </p:nvSpPr>
        <p:spPr>
          <a:xfrm>
            <a:off x="305588" y="1328350"/>
            <a:ext cx="8337900" cy="113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			</a:t>
            </a:r>
            <a:endParaRPr sz="1300"/>
          </a:p>
          <a:p>
            <a:pPr indent="45720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700"/>
              <a:t>       COVID-19 Strict Lockdown Factor	                      		High Capacity Factor                         			           Excellent Room Factor   </a:t>
            </a:r>
            <a:r>
              <a:rPr lang="en" sz="1300"/>
              <a:t>                 </a:t>
            </a:r>
            <a:endParaRPr sz="13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708" name="Google Shape;708;p75"/>
          <p:cNvSpPr txBox="1"/>
          <p:nvPr>
            <p:ph type="title"/>
          </p:nvPr>
        </p:nvSpPr>
        <p:spPr>
          <a:xfrm>
            <a:off x="344499" y="113850"/>
            <a:ext cx="60138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Finding k-most optimal floors - Meeting Rooms Objective</a:t>
            </a:r>
            <a:endParaRPr sz="1700"/>
          </a:p>
        </p:txBody>
      </p:sp>
      <p:pic>
        <p:nvPicPr>
          <p:cNvPr id="709" name="Google Shape;709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097650"/>
            <a:ext cx="2704091" cy="1474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10" name="Google Shape;710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22775" y="2097638"/>
            <a:ext cx="2503525" cy="1474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11" name="Google Shape;711;p7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95250" y="2098400"/>
            <a:ext cx="2704100" cy="14450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7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Law</a:t>
            </a:r>
            <a:r>
              <a:rPr lang="en"/>
              <a:t> Building, Parkville</a:t>
            </a:r>
            <a:endParaRPr/>
          </a:p>
        </p:txBody>
      </p:sp>
      <p:sp>
        <p:nvSpPr>
          <p:cNvPr id="717" name="Google Shape;717;p76"/>
          <p:cNvSpPr txBox="1"/>
          <p:nvPr>
            <p:ph idx="12" type="sldNum"/>
          </p:nvPr>
        </p:nvSpPr>
        <p:spPr>
          <a:xfrm>
            <a:off x="8460431" y="481067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18" name="Google Shape;718;p76"/>
          <p:cNvSpPr txBox="1"/>
          <p:nvPr/>
        </p:nvSpPr>
        <p:spPr>
          <a:xfrm>
            <a:off x="229425" y="4821925"/>
            <a:ext cx="2950500" cy="3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Results: Floor Algorithm Findings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19" name="Google Shape;719;p76"/>
          <p:cNvSpPr txBox="1"/>
          <p:nvPr>
            <p:ph type="title"/>
          </p:nvPr>
        </p:nvSpPr>
        <p:spPr>
          <a:xfrm>
            <a:off x="344499" y="113850"/>
            <a:ext cx="60138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Finding k-most optimal floors - Meeting Rooms Objective</a:t>
            </a:r>
            <a:endParaRPr sz="1700"/>
          </a:p>
        </p:txBody>
      </p:sp>
      <p:pic>
        <p:nvPicPr>
          <p:cNvPr id="720" name="Google Shape;720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6250" y="1017800"/>
            <a:ext cx="7323442" cy="3841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21" name="Google Shape;721;p76"/>
          <p:cNvCxnSpPr/>
          <p:nvPr/>
        </p:nvCxnSpPr>
        <p:spPr>
          <a:xfrm>
            <a:off x="6358300" y="2356100"/>
            <a:ext cx="876000" cy="3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22" name="Google Shape;722;p76"/>
          <p:cNvSpPr txBox="1"/>
          <p:nvPr/>
        </p:nvSpPr>
        <p:spPr>
          <a:xfrm>
            <a:off x="7132450" y="1665150"/>
            <a:ext cx="832500" cy="499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23" name="Google Shape;723;p76"/>
          <p:cNvSpPr txBox="1"/>
          <p:nvPr/>
        </p:nvSpPr>
        <p:spPr>
          <a:xfrm>
            <a:off x="7234300" y="2090700"/>
            <a:ext cx="1387800" cy="8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High demand/supply ratio and high floors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7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Law</a:t>
            </a:r>
            <a:r>
              <a:rPr lang="en"/>
              <a:t> Building, Parkville</a:t>
            </a:r>
            <a:endParaRPr/>
          </a:p>
        </p:txBody>
      </p:sp>
      <p:sp>
        <p:nvSpPr>
          <p:cNvPr id="729" name="Google Shape;729;p77"/>
          <p:cNvSpPr txBox="1"/>
          <p:nvPr>
            <p:ph idx="12" type="sldNum"/>
          </p:nvPr>
        </p:nvSpPr>
        <p:spPr>
          <a:xfrm>
            <a:off x="8460431" y="481067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30" name="Google Shape;730;p77"/>
          <p:cNvSpPr txBox="1"/>
          <p:nvPr/>
        </p:nvSpPr>
        <p:spPr>
          <a:xfrm>
            <a:off x="229425" y="4821925"/>
            <a:ext cx="2950500" cy="3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Results: Floor Algorithm Findings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31" name="Google Shape;731;p77"/>
          <p:cNvSpPr txBox="1"/>
          <p:nvPr>
            <p:ph idx="1" type="body"/>
          </p:nvPr>
        </p:nvSpPr>
        <p:spPr>
          <a:xfrm>
            <a:off x="311700" y="976820"/>
            <a:ext cx="8520600" cy="113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A staff member needs to walk at least </a:t>
            </a:r>
            <a:r>
              <a:rPr b="1" lang="en" sz="1300"/>
              <a:t>1</a:t>
            </a:r>
            <a:r>
              <a:rPr b="1" lang="en" sz="1300"/>
              <a:t>-5 levels (Budget)</a:t>
            </a:r>
            <a:r>
              <a:rPr lang="en" sz="1300"/>
              <a:t> in Law Building to get most rewarding floors with adequate supply of meeting rooms</a:t>
            </a:r>
            <a:endParaRPr sz="13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732" name="Google Shape;732;p77"/>
          <p:cNvSpPr txBox="1"/>
          <p:nvPr>
            <p:ph type="title"/>
          </p:nvPr>
        </p:nvSpPr>
        <p:spPr>
          <a:xfrm>
            <a:off x="344499" y="113850"/>
            <a:ext cx="60138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Finding k-most optimal floors - Meeting Rooms Objective</a:t>
            </a:r>
            <a:endParaRPr sz="1700"/>
          </a:p>
        </p:txBody>
      </p:sp>
      <p:pic>
        <p:nvPicPr>
          <p:cNvPr id="733" name="Google Shape;733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575" y="1611750"/>
            <a:ext cx="5392013" cy="3254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p78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Law</a:t>
            </a:r>
            <a:r>
              <a:rPr lang="en"/>
              <a:t> Building, Parkville</a:t>
            </a:r>
            <a:endParaRPr/>
          </a:p>
        </p:txBody>
      </p:sp>
      <p:sp>
        <p:nvSpPr>
          <p:cNvPr id="739" name="Google Shape;739;p78"/>
          <p:cNvSpPr txBox="1"/>
          <p:nvPr>
            <p:ph idx="12" type="sldNum"/>
          </p:nvPr>
        </p:nvSpPr>
        <p:spPr>
          <a:xfrm>
            <a:off x="8460431" y="481067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40" name="Google Shape;740;p78"/>
          <p:cNvSpPr txBox="1"/>
          <p:nvPr/>
        </p:nvSpPr>
        <p:spPr>
          <a:xfrm>
            <a:off x="229425" y="4821925"/>
            <a:ext cx="2950500" cy="3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Results: Floor Algorithm Findings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41" name="Google Shape;741;p78"/>
          <p:cNvSpPr txBox="1"/>
          <p:nvPr>
            <p:ph idx="1" type="body"/>
          </p:nvPr>
        </p:nvSpPr>
        <p:spPr>
          <a:xfrm>
            <a:off x="305588" y="1328350"/>
            <a:ext cx="8337900" cy="113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			</a:t>
            </a:r>
            <a:endParaRPr sz="1300"/>
          </a:p>
          <a:p>
            <a:pPr indent="45720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700"/>
              <a:t>       COVID-19 Strict Lockdown Factor	                      		High Capacity Factor                         			           Excellent Room Factor   </a:t>
            </a:r>
            <a:r>
              <a:rPr lang="en" sz="1300"/>
              <a:t>                 </a:t>
            </a:r>
            <a:endParaRPr sz="13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742" name="Google Shape;742;p78"/>
          <p:cNvSpPr txBox="1"/>
          <p:nvPr>
            <p:ph type="title"/>
          </p:nvPr>
        </p:nvSpPr>
        <p:spPr>
          <a:xfrm>
            <a:off x="344499" y="113850"/>
            <a:ext cx="60138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Finding k-most optimal floors - Meeting Rooms Objective</a:t>
            </a:r>
            <a:endParaRPr sz="1700"/>
          </a:p>
        </p:txBody>
      </p:sp>
      <p:pic>
        <p:nvPicPr>
          <p:cNvPr id="743" name="Google Shape;743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701" y="2129575"/>
            <a:ext cx="2950501" cy="1714359"/>
          </a:xfrm>
          <a:prstGeom prst="rect">
            <a:avLst/>
          </a:prstGeom>
          <a:noFill/>
          <a:ln>
            <a:noFill/>
          </a:ln>
        </p:spPr>
      </p:pic>
      <p:pic>
        <p:nvPicPr>
          <p:cNvPr id="744" name="Google Shape;744;p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02700" y="2098409"/>
            <a:ext cx="2743701" cy="17459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45" name="Google Shape;745;p7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26676" y="2087013"/>
            <a:ext cx="3082449" cy="1768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7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Elisabeth Murdoch Building, Southbank</a:t>
            </a:r>
            <a:endParaRPr/>
          </a:p>
        </p:txBody>
      </p:sp>
      <p:sp>
        <p:nvSpPr>
          <p:cNvPr id="751" name="Google Shape;751;p79"/>
          <p:cNvSpPr txBox="1"/>
          <p:nvPr>
            <p:ph idx="12" type="sldNum"/>
          </p:nvPr>
        </p:nvSpPr>
        <p:spPr>
          <a:xfrm>
            <a:off x="8460431" y="481067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52" name="Google Shape;752;p79"/>
          <p:cNvSpPr txBox="1"/>
          <p:nvPr/>
        </p:nvSpPr>
        <p:spPr>
          <a:xfrm>
            <a:off x="229425" y="4821925"/>
            <a:ext cx="2950500" cy="3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Results: Floor Algorithm Findings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53" name="Google Shape;753;p79"/>
          <p:cNvSpPr txBox="1"/>
          <p:nvPr>
            <p:ph type="title"/>
          </p:nvPr>
        </p:nvSpPr>
        <p:spPr>
          <a:xfrm>
            <a:off x="344499" y="113850"/>
            <a:ext cx="60138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Finding k-most optimal floors - Meeting Rooms Objective</a:t>
            </a:r>
            <a:endParaRPr sz="1700"/>
          </a:p>
        </p:txBody>
      </p:sp>
      <p:sp>
        <p:nvSpPr>
          <p:cNvPr id="754" name="Google Shape;754;p79"/>
          <p:cNvSpPr txBox="1"/>
          <p:nvPr/>
        </p:nvSpPr>
        <p:spPr>
          <a:xfrm>
            <a:off x="7231025" y="1359875"/>
            <a:ext cx="1601400" cy="2238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High demand/supply ratio and 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3 Floors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55" name="Google Shape;755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5650" y="971550"/>
            <a:ext cx="6603798" cy="39204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56" name="Google Shape;756;p79"/>
          <p:cNvCxnSpPr/>
          <p:nvPr/>
        </p:nvCxnSpPr>
        <p:spPr>
          <a:xfrm flipH="1" rot="10800000">
            <a:off x="5260925" y="2090625"/>
            <a:ext cx="2010300" cy="14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80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Elisabeth Murdoch</a:t>
            </a:r>
            <a:r>
              <a:rPr lang="en"/>
              <a:t> Building, Southbank</a:t>
            </a:r>
            <a:endParaRPr/>
          </a:p>
        </p:txBody>
      </p:sp>
      <p:sp>
        <p:nvSpPr>
          <p:cNvPr id="762" name="Google Shape;762;p80"/>
          <p:cNvSpPr txBox="1"/>
          <p:nvPr>
            <p:ph idx="12" type="sldNum"/>
          </p:nvPr>
        </p:nvSpPr>
        <p:spPr>
          <a:xfrm>
            <a:off x="8460431" y="481067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63" name="Google Shape;763;p80"/>
          <p:cNvSpPr txBox="1"/>
          <p:nvPr/>
        </p:nvSpPr>
        <p:spPr>
          <a:xfrm>
            <a:off x="229425" y="4821925"/>
            <a:ext cx="2950500" cy="3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Results: Floor Algorithm Findings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64" name="Google Shape;764;p80"/>
          <p:cNvSpPr txBox="1"/>
          <p:nvPr>
            <p:ph idx="1" type="body"/>
          </p:nvPr>
        </p:nvSpPr>
        <p:spPr>
          <a:xfrm>
            <a:off x="311700" y="976820"/>
            <a:ext cx="8520600" cy="113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A staff member needs to walk at least </a:t>
            </a:r>
            <a:r>
              <a:rPr b="1" lang="en" sz="1300"/>
              <a:t>1-2 levels (Budget)</a:t>
            </a:r>
            <a:r>
              <a:rPr lang="en" sz="1300"/>
              <a:t> in Elisabeth Murdoch Building to get most rewarding floors with adequate supply of meeting rooms</a:t>
            </a:r>
            <a:endParaRPr sz="13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765" name="Google Shape;765;p80"/>
          <p:cNvSpPr txBox="1"/>
          <p:nvPr>
            <p:ph type="title"/>
          </p:nvPr>
        </p:nvSpPr>
        <p:spPr>
          <a:xfrm>
            <a:off x="344499" y="113850"/>
            <a:ext cx="60138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Finding k-most optimal floors - Meeting Rooms Objective</a:t>
            </a:r>
            <a:endParaRPr sz="1700"/>
          </a:p>
        </p:txBody>
      </p:sp>
      <p:pic>
        <p:nvPicPr>
          <p:cNvPr id="766" name="Google Shape;766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4825" y="1620975"/>
            <a:ext cx="5125950" cy="29126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8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Other Buildings</a:t>
            </a:r>
            <a:endParaRPr/>
          </a:p>
        </p:txBody>
      </p:sp>
      <p:sp>
        <p:nvSpPr>
          <p:cNvPr id="772" name="Google Shape;772;p81"/>
          <p:cNvSpPr txBox="1"/>
          <p:nvPr>
            <p:ph idx="12" type="sldNum"/>
          </p:nvPr>
        </p:nvSpPr>
        <p:spPr>
          <a:xfrm>
            <a:off x="8460431" y="481067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73" name="Google Shape;773;p81"/>
          <p:cNvSpPr txBox="1"/>
          <p:nvPr/>
        </p:nvSpPr>
        <p:spPr>
          <a:xfrm>
            <a:off x="229425" y="4821925"/>
            <a:ext cx="2950500" cy="3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Results: Floor Algorithm Findings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74" name="Google Shape;774;p81"/>
          <p:cNvSpPr txBox="1"/>
          <p:nvPr>
            <p:ph type="title"/>
          </p:nvPr>
        </p:nvSpPr>
        <p:spPr>
          <a:xfrm>
            <a:off x="344499" y="113850"/>
            <a:ext cx="60138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Finding k-most optimal floors - Meeting Rooms Objective</a:t>
            </a:r>
            <a:endParaRPr sz="1700"/>
          </a:p>
        </p:txBody>
      </p:sp>
      <p:sp>
        <p:nvSpPr>
          <p:cNvPr id="775" name="Google Shape;775;p81"/>
          <p:cNvSpPr txBox="1"/>
          <p:nvPr>
            <p:ph idx="1" type="body"/>
          </p:nvPr>
        </p:nvSpPr>
        <p:spPr>
          <a:xfrm>
            <a:off x="311700" y="1126508"/>
            <a:ext cx="8520600" cy="289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" sz="1300"/>
              <a:t>Alan Gilbert Building</a:t>
            </a:r>
            <a:r>
              <a:rPr b="1" lang="en" sz="1300"/>
              <a:t>, Parkville</a:t>
            </a:r>
            <a:r>
              <a:rPr lang="en" sz="1300"/>
              <a:t>: A staff member needs to walk at least </a:t>
            </a:r>
            <a:r>
              <a:rPr b="1" lang="en" sz="1300"/>
              <a:t>1</a:t>
            </a:r>
            <a:r>
              <a:rPr b="1" lang="en" sz="1300"/>
              <a:t>-4 levels (Budget)</a:t>
            </a:r>
            <a:endParaRPr sz="1300"/>
          </a:p>
          <a:p>
            <a:pPr indent="-3111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b="1" lang="en" sz="1300"/>
              <a:t>Level 5</a:t>
            </a:r>
            <a:r>
              <a:rPr lang="en" sz="1300"/>
              <a:t> is the most rewarding floor with cost 4 floors</a:t>
            </a:r>
            <a:endParaRPr sz="1300"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" sz="1300"/>
              <a:t>100 Leicester St</a:t>
            </a:r>
            <a:r>
              <a:rPr b="1" lang="en" sz="1300"/>
              <a:t>, Parkville</a:t>
            </a:r>
            <a:r>
              <a:rPr lang="en" sz="1300"/>
              <a:t>: A staff member needs to walk at least </a:t>
            </a:r>
            <a:r>
              <a:rPr b="1" lang="en" sz="1300"/>
              <a:t>1</a:t>
            </a:r>
            <a:r>
              <a:rPr b="1" lang="en" sz="1300"/>
              <a:t>-6 levels (Budget)</a:t>
            </a:r>
            <a:endParaRPr sz="1300"/>
          </a:p>
          <a:p>
            <a:pPr indent="-3111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b="1" lang="en" sz="1300"/>
              <a:t>Level 2</a:t>
            </a:r>
            <a:r>
              <a:rPr lang="en" sz="1300"/>
              <a:t> is the most rewarding floor with </a:t>
            </a:r>
            <a:r>
              <a:rPr b="1" lang="en" sz="1300"/>
              <a:t>COVID-19 Lockdown</a:t>
            </a:r>
            <a:r>
              <a:rPr lang="en" sz="1300"/>
              <a:t> factor and cost 1 floor</a:t>
            </a:r>
            <a:endParaRPr sz="1300"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" sz="1300"/>
              <a:t>Stop 1 &amp; Student Services</a:t>
            </a:r>
            <a:r>
              <a:rPr b="1" lang="en" sz="1300"/>
              <a:t>, Parkville:</a:t>
            </a:r>
            <a:r>
              <a:rPr lang="en" sz="1300"/>
              <a:t> A staff member needs to walk at least </a:t>
            </a:r>
            <a:r>
              <a:rPr b="1" lang="en" sz="1300"/>
              <a:t>1</a:t>
            </a:r>
            <a:r>
              <a:rPr b="1" lang="en" sz="1300"/>
              <a:t>-5 levels (Budget)</a:t>
            </a:r>
            <a:endParaRPr sz="1300"/>
          </a:p>
          <a:p>
            <a:pPr indent="-3111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b="1" lang="en" sz="1300"/>
              <a:t>Level 6</a:t>
            </a:r>
            <a:r>
              <a:rPr lang="en" sz="1300"/>
              <a:t> is the most rewarding floor for </a:t>
            </a:r>
            <a:r>
              <a:rPr b="1" lang="en" sz="1300"/>
              <a:t>with equipment</a:t>
            </a:r>
            <a:r>
              <a:rPr lang="en" sz="1300"/>
              <a:t> factor and cost 5 floors</a:t>
            </a:r>
            <a:endParaRPr sz="1300"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" sz="1300"/>
              <a:t>Werribee Veterinary Hospital</a:t>
            </a:r>
            <a:r>
              <a:rPr b="1" lang="en" sz="1300"/>
              <a:t>, Werribee</a:t>
            </a:r>
            <a:r>
              <a:rPr lang="en" sz="1300"/>
              <a:t>: A staff member needs to walk at least </a:t>
            </a:r>
            <a:r>
              <a:rPr b="1" lang="en" sz="1300"/>
              <a:t>1 level</a:t>
            </a:r>
            <a:r>
              <a:rPr b="1" lang="en" sz="1300"/>
              <a:t> (Budget)</a:t>
            </a:r>
            <a:endParaRPr sz="1300"/>
          </a:p>
          <a:p>
            <a:pPr indent="-3111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b="1" lang="en" sz="1300"/>
              <a:t>Ground floor</a:t>
            </a:r>
            <a:r>
              <a:rPr lang="en" sz="1300"/>
              <a:t> is the most rewarding floor with cost 1 floor</a:t>
            </a:r>
            <a:endParaRPr sz="1300"/>
          </a:p>
        </p:txBody>
      </p:sp>
      <p:sp>
        <p:nvSpPr>
          <p:cNvPr id="776" name="Google Shape;776;p81"/>
          <p:cNvSpPr txBox="1"/>
          <p:nvPr/>
        </p:nvSpPr>
        <p:spPr>
          <a:xfrm>
            <a:off x="229431" y="4016989"/>
            <a:ext cx="6046800" cy="422700"/>
          </a:xfrm>
          <a:prstGeom prst="rect">
            <a:avLst/>
          </a:prstGeom>
          <a:solidFill>
            <a:srgbClr val="1C4587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This can be further extended to other buildings and more campuses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9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Science</a:t>
            </a:r>
            <a:endParaRPr/>
          </a:p>
        </p:txBody>
      </p:sp>
      <p:sp>
        <p:nvSpPr>
          <p:cNvPr id="134" name="Google Shape;134;p19"/>
          <p:cNvSpPr txBox="1"/>
          <p:nvPr>
            <p:ph idx="2" type="body"/>
          </p:nvPr>
        </p:nvSpPr>
        <p:spPr>
          <a:xfrm>
            <a:off x="4999575" y="440275"/>
            <a:ext cx="3837000" cy="411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Exploratory Data Analysis</a:t>
            </a:r>
            <a:endParaRPr sz="17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Pandas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Snsplots</a:t>
            </a:r>
            <a:endParaRPr sz="13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Problem Formulation</a:t>
            </a:r>
            <a:endParaRPr sz="17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Constraint-Satisfaction concept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Mathematical notations</a:t>
            </a:r>
            <a:endParaRPr sz="13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Problem Solver</a:t>
            </a:r>
            <a:endParaRPr sz="17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Cost-Reward representation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Priority queues </a:t>
            </a:r>
            <a:endParaRPr sz="13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Hyperparameters tuning</a:t>
            </a:r>
            <a:endParaRPr sz="17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Unsupervised learning</a:t>
            </a:r>
            <a:endParaRPr sz="1300"/>
          </a:p>
          <a:p>
            <a:pPr indent="-311150" lvl="2" marL="1371600" rtl="0" algn="l">
              <a:spcBef>
                <a:spcPts val="0"/>
              </a:spcBef>
              <a:spcAft>
                <a:spcPts val="0"/>
              </a:spcAft>
              <a:buSzPts val="1300"/>
              <a:buChar char="■"/>
            </a:pPr>
            <a:r>
              <a:rPr lang="en" sz="1300"/>
              <a:t>Clustering algorithms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Grid-space searching</a:t>
            </a:r>
            <a:endParaRPr sz="13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Results collection</a:t>
            </a:r>
            <a:endParaRPr sz="17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QGIS 3 Processing Framework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Google Colab</a:t>
            </a:r>
            <a:endParaRPr sz="1300"/>
          </a:p>
        </p:txBody>
      </p:sp>
      <p:sp>
        <p:nvSpPr>
          <p:cNvPr id="135" name="Google Shape;135;p1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6" name="Google Shape;136;p19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Tools/Techniques Used</a:t>
            </a:r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82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/>
              <a:t>Finding k-optimal nearest floors</a:t>
            </a:r>
            <a:endParaRPr sz="3900"/>
          </a:p>
        </p:txBody>
      </p:sp>
      <p:sp>
        <p:nvSpPr>
          <p:cNvPr id="782" name="Google Shape;782;p82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Toilet Facilities</a:t>
            </a:r>
            <a:r>
              <a:rPr lang="en"/>
              <a:t> Objective</a:t>
            </a:r>
            <a:endParaRPr/>
          </a:p>
        </p:txBody>
      </p:sp>
      <p:sp>
        <p:nvSpPr>
          <p:cNvPr id="783" name="Google Shape;783;p82"/>
          <p:cNvSpPr txBox="1"/>
          <p:nvPr>
            <p:ph idx="2" type="body"/>
          </p:nvPr>
        </p:nvSpPr>
        <p:spPr>
          <a:xfrm>
            <a:off x="4794375" y="724200"/>
            <a:ext cx="47181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Glyn Davis Building,, Parkville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Medical Building, Parkville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Ian Potter Center, Southbank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Other Buildings</a:t>
            </a:r>
            <a:endParaRPr/>
          </a:p>
        </p:txBody>
      </p:sp>
      <p:sp>
        <p:nvSpPr>
          <p:cNvPr id="784" name="Google Shape;784;p8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p83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Glyn Davis Building, Parkville  </a:t>
            </a:r>
            <a:endParaRPr/>
          </a:p>
        </p:txBody>
      </p:sp>
      <p:sp>
        <p:nvSpPr>
          <p:cNvPr id="790" name="Google Shape;790;p83"/>
          <p:cNvSpPr txBox="1"/>
          <p:nvPr>
            <p:ph idx="12" type="sldNum"/>
          </p:nvPr>
        </p:nvSpPr>
        <p:spPr>
          <a:xfrm>
            <a:off x="8460431" y="481067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91" name="Google Shape;791;p83"/>
          <p:cNvSpPr txBox="1"/>
          <p:nvPr/>
        </p:nvSpPr>
        <p:spPr>
          <a:xfrm>
            <a:off x="229425" y="4821925"/>
            <a:ext cx="2950500" cy="3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Results: Spatial Algorithm Findings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92" name="Google Shape;792;p83"/>
          <p:cNvSpPr txBox="1"/>
          <p:nvPr>
            <p:ph type="title"/>
          </p:nvPr>
        </p:nvSpPr>
        <p:spPr>
          <a:xfrm>
            <a:off x="344499" y="113850"/>
            <a:ext cx="60138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Finding k-most optimal floors - Toilet Rooms Objective</a:t>
            </a:r>
            <a:endParaRPr sz="1700"/>
          </a:p>
        </p:txBody>
      </p:sp>
      <p:pic>
        <p:nvPicPr>
          <p:cNvPr id="793" name="Google Shape;793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089" y="960736"/>
            <a:ext cx="6281201" cy="3518201"/>
          </a:xfrm>
          <a:prstGeom prst="rect">
            <a:avLst/>
          </a:prstGeom>
          <a:noFill/>
          <a:ln>
            <a:noFill/>
          </a:ln>
        </p:spPr>
      </p:pic>
      <p:sp>
        <p:nvSpPr>
          <p:cNvPr id="794" name="Google Shape;794;p83"/>
          <p:cNvSpPr/>
          <p:nvPr/>
        </p:nvSpPr>
        <p:spPr>
          <a:xfrm>
            <a:off x="5530175" y="1277225"/>
            <a:ext cx="215100" cy="15738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95" name="Google Shape;795;p83"/>
          <p:cNvCxnSpPr/>
          <p:nvPr/>
        </p:nvCxnSpPr>
        <p:spPr>
          <a:xfrm flipH="1" rot="10800000">
            <a:off x="5745275" y="2060225"/>
            <a:ext cx="767700" cy="7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96" name="Google Shape;796;p83"/>
          <p:cNvSpPr txBox="1"/>
          <p:nvPr/>
        </p:nvSpPr>
        <p:spPr>
          <a:xfrm>
            <a:off x="6512975" y="1641350"/>
            <a:ext cx="2421600" cy="11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High Demand &amp; Low Supply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6 Floors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0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p8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Glyn Davis Building, Parkville  </a:t>
            </a:r>
            <a:endParaRPr/>
          </a:p>
        </p:txBody>
      </p:sp>
      <p:sp>
        <p:nvSpPr>
          <p:cNvPr id="802" name="Google Shape;802;p84"/>
          <p:cNvSpPr txBox="1"/>
          <p:nvPr>
            <p:ph idx="12" type="sldNum"/>
          </p:nvPr>
        </p:nvSpPr>
        <p:spPr>
          <a:xfrm>
            <a:off x="8460431" y="481067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03" name="Google Shape;803;p84"/>
          <p:cNvSpPr txBox="1"/>
          <p:nvPr/>
        </p:nvSpPr>
        <p:spPr>
          <a:xfrm>
            <a:off x="229425" y="4821925"/>
            <a:ext cx="2950500" cy="3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Results: Spatial Algorithm Findings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4" name="Google Shape;804;p84"/>
          <p:cNvSpPr txBox="1"/>
          <p:nvPr>
            <p:ph type="title"/>
          </p:nvPr>
        </p:nvSpPr>
        <p:spPr>
          <a:xfrm>
            <a:off x="344499" y="113850"/>
            <a:ext cx="60138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Finding k-most optimal floors - Toilet Rooms Objective</a:t>
            </a:r>
            <a:endParaRPr sz="1700"/>
          </a:p>
        </p:txBody>
      </p:sp>
      <p:sp>
        <p:nvSpPr>
          <p:cNvPr id="805" name="Google Shape;805;p84"/>
          <p:cNvSpPr txBox="1"/>
          <p:nvPr/>
        </p:nvSpPr>
        <p:spPr>
          <a:xfrm>
            <a:off x="7722775" y="1946150"/>
            <a:ext cx="1335900" cy="11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6" name="Google Shape;806;p84"/>
          <p:cNvSpPr txBox="1"/>
          <p:nvPr/>
        </p:nvSpPr>
        <p:spPr>
          <a:xfrm>
            <a:off x="322425" y="1105475"/>
            <a:ext cx="8520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7" name="Google Shape;807;p84"/>
          <p:cNvSpPr txBox="1"/>
          <p:nvPr/>
        </p:nvSpPr>
        <p:spPr>
          <a:xfrm>
            <a:off x="344500" y="1014188"/>
            <a:ext cx="9009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</a:pPr>
            <a:r>
              <a:rPr lang="en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A student needs to walk at least </a:t>
            </a:r>
            <a:r>
              <a:rPr b="1" lang="en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r>
              <a:rPr b="1" lang="en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-3 levels </a:t>
            </a:r>
            <a:r>
              <a:rPr lang="en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i</a:t>
            </a:r>
            <a:r>
              <a:rPr lang="en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n Glyn Davis Building to get most rewarding floors with adequate supply of toilet rooms</a:t>
            </a:r>
            <a:endParaRPr/>
          </a:p>
        </p:txBody>
      </p:sp>
      <p:pic>
        <p:nvPicPr>
          <p:cNvPr id="808" name="Google Shape;808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6825" y="1874625"/>
            <a:ext cx="4718002" cy="2936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8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Glyn Davis Building, Parkville  </a:t>
            </a:r>
            <a:endParaRPr/>
          </a:p>
        </p:txBody>
      </p:sp>
      <p:sp>
        <p:nvSpPr>
          <p:cNvPr id="814" name="Google Shape;814;p85"/>
          <p:cNvSpPr txBox="1"/>
          <p:nvPr>
            <p:ph idx="12" type="sldNum"/>
          </p:nvPr>
        </p:nvSpPr>
        <p:spPr>
          <a:xfrm>
            <a:off x="8460431" y="481067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15" name="Google Shape;815;p85"/>
          <p:cNvSpPr txBox="1"/>
          <p:nvPr/>
        </p:nvSpPr>
        <p:spPr>
          <a:xfrm>
            <a:off x="229425" y="4821925"/>
            <a:ext cx="2950500" cy="3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Results: Spatial Algorithm Findings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16" name="Google Shape;816;p85"/>
          <p:cNvSpPr txBox="1"/>
          <p:nvPr>
            <p:ph type="title"/>
          </p:nvPr>
        </p:nvSpPr>
        <p:spPr>
          <a:xfrm>
            <a:off x="344499" y="113850"/>
            <a:ext cx="60138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Finding k-most optimal floors - Toilet Rooms Objective</a:t>
            </a:r>
            <a:endParaRPr sz="1700"/>
          </a:p>
        </p:txBody>
      </p:sp>
      <p:sp>
        <p:nvSpPr>
          <p:cNvPr id="817" name="Google Shape;817;p85"/>
          <p:cNvSpPr txBox="1"/>
          <p:nvPr/>
        </p:nvSpPr>
        <p:spPr>
          <a:xfrm>
            <a:off x="7673225" y="1792625"/>
            <a:ext cx="1335900" cy="11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18" name="Google Shape;818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050" y="1616450"/>
            <a:ext cx="2950501" cy="260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9" name="Google Shape;819;p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79925" y="1574025"/>
            <a:ext cx="2950501" cy="2691675"/>
          </a:xfrm>
          <a:prstGeom prst="rect">
            <a:avLst/>
          </a:prstGeom>
          <a:noFill/>
          <a:ln>
            <a:noFill/>
          </a:ln>
        </p:spPr>
      </p:pic>
      <p:sp>
        <p:nvSpPr>
          <p:cNvPr id="820" name="Google Shape;820;p85"/>
          <p:cNvSpPr txBox="1"/>
          <p:nvPr/>
        </p:nvSpPr>
        <p:spPr>
          <a:xfrm>
            <a:off x="614150" y="1149125"/>
            <a:ext cx="2397000" cy="3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COVID-19 Strict Lockdown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1" name="Google Shape;821;p85"/>
          <p:cNvSpPr txBox="1"/>
          <p:nvPr/>
        </p:nvSpPr>
        <p:spPr>
          <a:xfrm>
            <a:off x="3609275" y="1238025"/>
            <a:ext cx="2671500" cy="3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Excellent Room Condition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22" name="Google Shape;822;p8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22800" y="1699375"/>
            <a:ext cx="2950501" cy="2606825"/>
          </a:xfrm>
          <a:prstGeom prst="rect">
            <a:avLst/>
          </a:prstGeom>
          <a:noFill/>
          <a:ln>
            <a:noFill/>
          </a:ln>
        </p:spPr>
      </p:pic>
      <p:sp>
        <p:nvSpPr>
          <p:cNvPr id="823" name="Google Shape;823;p85"/>
          <p:cNvSpPr txBox="1"/>
          <p:nvPr/>
        </p:nvSpPr>
        <p:spPr>
          <a:xfrm>
            <a:off x="6755650" y="1259000"/>
            <a:ext cx="2076600" cy="3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High Capacity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8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Medical Building, Parkville</a:t>
            </a:r>
            <a:endParaRPr/>
          </a:p>
        </p:txBody>
      </p:sp>
      <p:sp>
        <p:nvSpPr>
          <p:cNvPr id="829" name="Google Shape;829;p86"/>
          <p:cNvSpPr txBox="1"/>
          <p:nvPr>
            <p:ph idx="12" type="sldNum"/>
          </p:nvPr>
        </p:nvSpPr>
        <p:spPr>
          <a:xfrm>
            <a:off x="8460431" y="481067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30" name="Google Shape;830;p86"/>
          <p:cNvSpPr txBox="1"/>
          <p:nvPr/>
        </p:nvSpPr>
        <p:spPr>
          <a:xfrm>
            <a:off x="229425" y="4821925"/>
            <a:ext cx="2950500" cy="3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Results: Floor Algorithm Findings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1" name="Google Shape;831;p86"/>
          <p:cNvSpPr txBox="1"/>
          <p:nvPr>
            <p:ph type="title"/>
          </p:nvPr>
        </p:nvSpPr>
        <p:spPr>
          <a:xfrm>
            <a:off x="344499" y="113850"/>
            <a:ext cx="60138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Finding k-most optimal floors - Toilet Rooms Objective</a:t>
            </a:r>
            <a:endParaRPr sz="1700"/>
          </a:p>
        </p:txBody>
      </p:sp>
      <p:pic>
        <p:nvPicPr>
          <p:cNvPr id="832" name="Google Shape;832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0836" y="1160761"/>
            <a:ext cx="6281201" cy="3518201"/>
          </a:xfrm>
          <a:prstGeom prst="rect">
            <a:avLst/>
          </a:prstGeom>
          <a:noFill/>
          <a:ln>
            <a:noFill/>
          </a:ln>
        </p:spPr>
      </p:pic>
      <p:sp>
        <p:nvSpPr>
          <p:cNvPr id="833" name="Google Shape;833;p86"/>
          <p:cNvSpPr/>
          <p:nvPr/>
        </p:nvSpPr>
        <p:spPr>
          <a:xfrm>
            <a:off x="4844750" y="1631450"/>
            <a:ext cx="245700" cy="15048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34" name="Google Shape;834;p86"/>
          <p:cNvCxnSpPr>
            <a:stCxn id="833" idx="6"/>
          </p:cNvCxnSpPr>
          <p:nvPr/>
        </p:nvCxnSpPr>
        <p:spPr>
          <a:xfrm>
            <a:off x="5090450" y="2383850"/>
            <a:ext cx="1556700" cy="7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35" name="Google Shape;835;p86"/>
          <p:cNvSpPr txBox="1"/>
          <p:nvPr/>
        </p:nvSpPr>
        <p:spPr>
          <a:xfrm>
            <a:off x="6647150" y="1967550"/>
            <a:ext cx="2401500" cy="9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High Demand &amp; Low Supply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9 Floors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9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p8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Medical Building, Parkville</a:t>
            </a:r>
            <a:endParaRPr/>
          </a:p>
        </p:txBody>
      </p:sp>
      <p:sp>
        <p:nvSpPr>
          <p:cNvPr id="841" name="Google Shape;841;p87"/>
          <p:cNvSpPr txBox="1"/>
          <p:nvPr>
            <p:ph idx="12" type="sldNum"/>
          </p:nvPr>
        </p:nvSpPr>
        <p:spPr>
          <a:xfrm>
            <a:off x="8460431" y="481067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42" name="Google Shape;842;p87"/>
          <p:cNvSpPr txBox="1"/>
          <p:nvPr/>
        </p:nvSpPr>
        <p:spPr>
          <a:xfrm>
            <a:off x="229425" y="4821925"/>
            <a:ext cx="2950500" cy="3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Results: Floor Algorithm Findings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3" name="Google Shape;843;p87"/>
          <p:cNvSpPr txBox="1"/>
          <p:nvPr>
            <p:ph type="title"/>
          </p:nvPr>
        </p:nvSpPr>
        <p:spPr>
          <a:xfrm>
            <a:off x="344499" y="113850"/>
            <a:ext cx="60138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Finding k-most optimal floors - Toilet Rooms Objective</a:t>
            </a:r>
            <a:endParaRPr sz="1700"/>
          </a:p>
        </p:txBody>
      </p:sp>
      <p:sp>
        <p:nvSpPr>
          <p:cNvPr id="844" name="Google Shape;844;p87"/>
          <p:cNvSpPr txBox="1"/>
          <p:nvPr/>
        </p:nvSpPr>
        <p:spPr>
          <a:xfrm>
            <a:off x="7646150" y="1811750"/>
            <a:ext cx="1259100" cy="16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5" name="Google Shape;845;p87"/>
          <p:cNvSpPr txBox="1"/>
          <p:nvPr/>
        </p:nvSpPr>
        <p:spPr>
          <a:xfrm>
            <a:off x="344500" y="1017800"/>
            <a:ext cx="88323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</a:pPr>
            <a:r>
              <a:rPr lang="en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A student needs to walk at least </a:t>
            </a:r>
            <a:r>
              <a:rPr b="1" lang="en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2-4 levels </a:t>
            </a:r>
            <a:r>
              <a:rPr lang="en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in Medical Building to get most rewarding floors with adequate supply of toilet rooms</a:t>
            </a:r>
            <a:endParaRPr/>
          </a:p>
        </p:txBody>
      </p:sp>
      <p:pic>
        <p:nvPicPr>
          <p:cNvPr id="846" name="Google Shape;846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3561" y="1642850"/>
            <a:ext cx="5200365" cy="309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0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p88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Medical Building, Parkville</a:t>
            </a:r>
            <a:endParaRPr/>
          </a:p>
        </p:txBody>
      </p:sp>
      <p:sp>
        <p:nvSpPr>
          <p:cNvPr id="852" name="Google Shape;852;p88"/>
          <p:cNvSpPr txBox="1"/>
          <p:nvPr>
            <p:ph idx="12" type="sldNum"/>
          </p:nvPr>
        </p:nvSpPr>
        <p:spPr>
          <a:xfrm>
            <a:off x="8460431" y="481067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53" name="Google Shape;853;p88"/>
          <p:cNvSpPr txBox="1"/>
          <p:nvPr/>
        </p:nvSpPr>
        <p:spPr>
          <a:xfrm>
            <a:off x="229425" y="4821925"/>
            <a:ext cx="2950500" cy="3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Results: Floor Algorithm Findings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4" name="Google Shape;854;p88"/>
          <p:cNvSpPr txBox="1"/>
          <p:nvPr>
            <p:ph type="title"/>
          </p:nvPr>
        </p:nvSpPr>
        <p:spPr>
          <a:xfrm>
            <a:off x="344499" y="113850"/>
            <a:ext cx="60138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Finding k-most optimal floors - Toilet Rooms Objective</a:t>
            </a:r>
            <a:endParaRPr sz="1700"/>
          </a:p>
        </p:txBody>
      </p:sp>
      <p:sp>
        <p:nvSpPr>
          <p:cNvPr id="855" name="Google Shape;855;p88"/>
          <p:cNvSpPr txBox="1"/>
          <p:nvPr/>
        </p:nvSpPr>
        <p:spPr>
          <a:xfrm>
            <a:off x="7646150" y="1811750"/>
            <a:ext cx="1259100" cy="16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6" name="Google Shape;856;p88"/>
          <p:cNvSpPr txBox="1"/>
          <p:nvPr/>
        </p:nvSpPr>
        <p:spPr>
          <a:xfrm>
            <a:off x="0" y="1159063"/>
            <a:ext cx="88323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857" name="Google Shape;857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1875" y="1566100"/>
            <a:ext cx="2950501" cy="237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8" name="Google Shape;858;p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50588" y="1601163"/>
            <a:ext cx="2950501" cy="2309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59" name="Google Shape;859;p8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23050" y="1566100"/>
            <a:ext cx="3001576" cy="2379800"/>
          </a:xfrm>
          <a:prstGeom prst="rect">
            <a:avLst/>
          </a:prstGeom>
          <a:noFill/>
          <a:ln>
            <a:noFill/>
          </a:ln>
        </p:spPr>
      </p:pic>
      <p:sp>
        <p:nvSpPr>
          <p:cNvPr id="860" name="Google Shape;860;p88"/>
          <p:cNvSpPr txBox="1"/>
          <p:nvPr/>
        </p:nvSpPr>
        <p:spPr>
          <a:xfrm>
            <a:off x="395150" y="1169075"/>
            <a:ext cx="2533500" cy="4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COVID-19 Medium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Lockdown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1" name="Google Shape;861;p88"/>
          <p:cNvSpPr txBox="1"/>
          <p:nvPr/>
        </p:nvSpPr>
        <p:spPr>
          <a:xfrm>
            <a:off x="3824800" y="1217975"/>
            <a:ext cx="25335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Easy Availability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2" name="Google Shape;862;p88"/>
          <p:cNvSpPr txBox="1"/>
          <p:nvPr/>
        </p:nvSpPr>
        <p:spPr>
          <a:xfrm>
            <a:off x="7162350" y="1169075"/>
            <a:ext cx="2475900" cy="4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High Capacity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6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p8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Ian Potter Centre Building, Southbank</a:t>
            </a:r>
            <a:endParaRPr/>
          </a:p>
        </p:txBody>
      </p:sp>
      <p:sp>
        <p:nvSpPr>
          <p:cNvPr id="868" name="Google Shape;868;p89"/>
          <p:cNvSpPr txBox="1"/>
          <p:nvPr>
            <p:ph idx="12" type="sldNum"/>
          </p:nvPr>
        </p:nvSpPr>
        <p:spPr>
          <a:xfrm>
            <a:off x="8460431" y="481067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69" name="Google Shape;869;p89"/>
          <p:cNvSpPr txBox="1"/>
          <p:nvPr/>
        </p:nvSpPr>
        <p:spPr>
          <a:xfrm>
            <a:off x="229425" y="4821925"/>
            <a:ext cx="2950500" cy="3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Results: Spatial Algorithm Findings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0" name="Google Shape;870;p89"/>
          <p:cNvSpPr txBox="1"/>
          <p:nvPr>
            <p:ph type="title"/>
          </p:nvPr>
        </p:nvSpPr>
        <p:spPr>
          <a:xfrm>
            <a:off x="344499" y="113850"/>
            <a:ext cx="60138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Finding k-most optimal floors - Toilet Rooms Objective</a:t>
            </a:r>
            <a:endParaRPr sz="1700"/>
          </a:p>
        </p:txBody>
      </p:sp>
      <p:pic>
        <p:nvPicPr>
          <p:cNvPr id="871" name="Google Shape;871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7225" y="1161450"/>
            <a:ext cx="3691325" cy="3516850"/>
          </a:xfrm>
          <a:prstGeom prst="rect">
            <a:avLst/>
          </a:prstGeom>
          <a:noFill/>
          <a:ln>
            <a:noFill/>
          </a:ln>
        </p:spPr>
      </p:pic>
      <p:sp>
        <p:nvSpPr>
          <p:cNvPr id="872" name="Google Shape;872;p89"/>
          <p:cNvSpPr/>
          <p:nvPr/>
        </p:nvSpPr>
        <p:spPr>
          <a:xfrm>
            <a:off x="4648200" y="1438275"/>
            <a:ext cx="324000" cy="19431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73" name="Google Shape;873;p89"/>
          <p:cNvCxnSpPr/>
          <p:nvPr/>
        </p:nvCxnSpPr>
        <p:spPr>
          <a:xfrm flipH="1" rot="10800000">
            <a:off x="4972200" y="2438475"/>
            <a:ext cx="695100" cy="28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74" name="Google Shape;874;p89"/>
          <p:cNvSpPr txBox="1"/>
          <p:nvPr/>
        </p:nvSpPr>
        <p:spPr>
          <a:xfrm>
            <a:off x="5667300" y="1914525"/>
            <a:ext cx="2514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High Demand &amp; Low Supply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8 Floors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90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Ian Potter Centre Building, Southbank</a:t>
            </a:r>
            <a:endParaRPr/>
          </a:p>
        </p:txBody>
      </p:sp>
      <p:sp>
        <p:nvSpPr>
          <p:cNvPr id="880" name="Google Shape;880;p90"/>
          <p:cNvSpPr txBox="1"/>
          <p:nvPr>
            <p:ph idx="12" type="sldNum"/>
          </p:nvPr>
        </p:nvSpPr>
        <p:spPr>
          <a:xfrm>
            <a:off x="8460431" y="481067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81" name="Google Shape;881;p90"/>
          <p:cNvSpPr txBox="1"/>
          <p:nvPr/>
        </p:nvSpPr>
        <p:spPr>
          <a:xfrm>
            <a:off x="229425" y="4821925"/>
            <a:ext cx="2950500" cy="3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Results: Spatial Algorithm Findings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2" name="Google Shape;882;p90"/>
          <p:cNvSpPr txBox="1"/>
          <p:nvPr>
            <p:ph type="title"/>
          </p:nvPr>
        </p:nvSpPr>
        <p:spPr>
          <a:xfrm>
            <a:off x="344499" y="113850"/>
            <a:ext cx="60138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Finding k-most optimal floors - Toilet Rooms Objective</a:t>
            </a:r>
            <a:endParaRPr sz="1700"/>
          </a:p>
        </p:txBody>
      </p:sp>
      <p:sp>
        <p:nvSpPr>
          <p:cNvPr id="883" name="Google Shape;883;p90"/>
          <p:cNvSpPr txBox="1"/>
          <p:nvPr/>
        </p:nvSpPr>
        <p:spPr>
          <a:xfrm>
            <a:off x="344500" y="961250"/>
            <a:ext cx="86595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</a:pPr>
            <a:r>
              <a:rPr lang="en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A student needs to walk at least </a:t>
            </a:r>
            <a:r>
              <a:rPr b="1" lang="en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r>
              <a:rPr b="1" lang="en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-3 levels </a:t>
            </a:r>
            <a:r>
              <a:rPr lang="en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in The Ian Potter Center Building to get most rewarding floors with adequate supply of toilet rooms</a:t>
            </a:r>
            <a:endParaRPr/>
          </a:p>
        </p:txBody>
      </p:sp>
      <p:pic>
        <p:nvPicPr>
          <p:cNvPr id="884" name="Google Shape;884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2725" y="1606591"/>
            <a:ext cx="5249475" cy="312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8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p9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Ian Potter Centre Building, Southbank</a:t>
            </a:r>
            <a:endParaRPr/>
          </a:p>
        </p:txBody>
      </p:sp>
      <p:sp>
        <p:nvSpPr>
          <p:cNvPr id="890" name="Google Shape;890;p91"/>
          <p:cNvSpPr txBox="1"/>
          <p:nvPr>
            <p:ph idx="12" type="sldNum"/>
          </p:nvPr>
        </p:nvSpPr>
        <p:spPr>
          <a:xfrm>
            <a:off x="8460431" y="481067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91" name="Google Shape;891;p91"/>
          <p:cNvSpPr txBox="1"/>
          <p:nvPr/>
        </p:nvSpPr>
        <p:spPr>
          <a:xfrm>
            <a:off x="229425" y="4821925"/>
            <a:ext cx="2950500" cy="3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Results: Spatial Algorithm Findings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92" name="Google Shape;892;p91"/>
          <p:cNvSpPr txBox="1"/>
          <p:nvPr>
            <p:ph type="title"/>
          </p:nvPr>
        </p:nvSpPr>
        <p:spPr>
          <a:xfrm>
            <a:off x="344499" y="113850"/>
            <a:ext cx="60138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Finding k-most optimal floors - Toilet Rooms Objective</a:t>
            </a:r>
            <a:endParaRPr sz="1700"/>
          </a:p>
        </p:txBody>
      </p:sp>
      <p:pic>
        <p:nvPicPr>
          <p:cNvPr id="893" name="Google Shape;893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101" y="1489150"/>
            <a:ext cx="3212399" cy="2351075"/>
          </a:xfrm>
          <a:prstGeom prst="rect">
            <a:avLst/>
          </a:prstGeom>
          <a:noFill/>
          <a:ln>
            <a:noFill/>
          </a:ln>
        </p:spPr>
      </p:pic>
      <p:sp>
        <p:nvSpPr>
          <p:cNvPr id="894" name="Google Shape;894;p91"/>
          <p:cNvSpPr txBox="1"/>
          <p:nvPr/>
        </p:nvSpPr>
        <p:spPr>
          <a:xfrm>
            <a:off x="344500" y="1071750"/>
            <a:ext cx="3000000" cy="3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High Capacity </a:t>
            </a:r>
            <a:endParaRPr/>
          </a:p>
        </p:txBody>
      </p:sp>
      <p:pic>
        <p:nvPicPr>
          <p:cNvPr id="895" name="Google Shape;895;p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44500" y="1498550"/>
            <a:ext cx="2999999" cy="2441375"/>
          </a:xfrm>
          <a:prstGeom prst="rect">
            <a:avLst/>
          </a:prstGeom>
          <a:noFill/>
          <a:ln>
            <a:noFill/>
          </a:ln>
        </p:spPr>
      </p:pic>
      <p:sp>
        <p:nvSpPr>
          <p:cNvPr id="896" name="Google Shape;896;p91"/>
          <p:cNvSpPr txBox="1"/>
          <p:nvPr/>
        </p:nvSpPr>
        <p:spPr>
          <a:xfrm>
            <a:off x="3596200" y="1136175"/>
            <a:ext cx="2748300" cy="3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Easy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Availability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97" name="Google Shape;897;p9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58300" y="1530375"/>
            <a:ext cx="2827524" cy="2257375"/>
          </a:xfrm>
          <a:prstGeom prst="rect">
            <a:avLst/>
          </a:prstGeom>
          <a:noFill/>
          <a:ln>
            <a:noFill/>
          </a:ln>
        </p:spPr>
      </p:pic>
      <p:sp>
        <p:nvSpPr>
          <p:cNvPr id="898" name="Google Shape;898;p91"/>
          <p:cNvSpPr txBox="1"/>
          <p:nvPr/>
        </p:nvSpPr>
        <p:spPr>
          <a:xfrm>
            <a:off x="6771000" y="1136175"/>
            <a:ext cx="2414700" cy="3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COVID-19 Strict Lockdown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0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Description</a:t>
            </a:r>
            <a:endParaRPr/>
          </a:p>
        </p:txBody>
      </p:sp>
      <p:sp>
        <p:nvSpPr>
          <p:cNvPr id="142" name="Google Shape;142;p20"/>
          <p:cNvSpPr txBox="1"/>
          <p:nvPr>
            <p:ph idx="1" type="subTitle"/>
          </p:nvPr>
        </p:nvSpPr>
        <p:spPr>
          <a:xfrm>
            <a:off x="598088" y="26995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Formally describing problem objectives with formulation</a:t>
            </a:r>
            <a:endParaRPr/>
          </a:p>
        </p:txBody>
      </p:sp>
      <p:sp>
        <p:nvSpPr>
          <p:cNvPr id="143" name="Google Shape;143;p2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92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Other Buildings</a:t>
            </a:r>
            <a:endParaRPr/>
          </a:p>
        </p:txBody>
      </p:sp>
      <p:sp>
        <p:nvSpPr>
          <p:cNvPr id="904" name="Google Shape;904;p92"/>
          <p:cNvSpPr txBox="1"/>
          <p:nvPr>
            <p:ph idx="12" type="sldNum"/>
          </p:nvPr>
        </p:nvSpPr>
        <p:spPr>
          <a:xfrm>
            <a:off x="8460431" y="481067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05" name="Google Shape;905;p92"/>
          <p:cNvSpPr txBox="1"/>
          <p:nvPr/>
        </p:nvSpPr>
        <p:spPr>
          <a:xfrm>
            <a:off x="229425" y="4821925"/>
            <a:ext cx="2950500" cy="3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Results: Floor Algorithm Findings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06" name="Google Shape;906;p92"/>
          <p:cNvSpPr txBox="1"/>
          <p:nvPr>
            <p:ph type="title"/>
          </p:nvPr>
        </p:nvSpPr>
        <p:spPr>
          <a:xfrm>
            <a:off x="344499" y="113850"/>
            <a:ext cx="60138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Finding k-most optimal buildings - Toilet Rooms Objective</a:t>
            </a:r>
            <a:endParaRPr sz="1700"/>
          </a:p>
        </p:txBody>
      </p:sp>
      <p:sp>
        <p:nvSpPr>
          <p:cNvPr id="907" name="Google Shape;907;p92"/>
          <p:cNvSpPr txBox="1"/>
          <p:nvPr>
            <p:ph idx="1" type="body"/>
          </p:nvPr>
        </p:nvSpPr>
        <p:spPr>
          <a:xfrm>
            <a:off x="311700" y="1126508"/>
            <a:ext cx="8520600" cy="289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" sz="1300"/>
              <a:t>Redmond Barry Building</a:t>
            </a:r>
            <a:r>
              <a:rPr b="1" lang="en" sz="1300"/>
              <a:t>, Parkville</a:t>
            </a:r>
            <a:r>
              <a:rPr lang="en" sz="1300"/>
              <a:t>: A student needs to walk at least </a:t>
            </a:r>
            <a:r>
              <a:rPr b="1" lang="en" sz="1300"/>
              <a:t>2-4 Floors</a:t>
            </a:r>
            <a:endParaRPr sz="1300"/>
          </a:p>
          <a:p>
            <a:pPr indent="-3111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b="1" lang="en" sz="1300"/>
              <a:t>Level 4 </a:t>
            </a:r>
            <a:r>
              <a:rPr lang="en" sz="1300"/>
              <a:t> is the most rewarding building with cost 2 floors</a:t>
            </a:r>
            <a:endParaRPr sz="1300"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" sz="1300"/>
              <a:t>The Spot</a:t>
            </a:r>
            <a:r>
              <a:rPr b="1" lang="en" sz="1300"/>
              <a:t>, Parkville</a:t>
            </a:r>
            <a:r>
              <a:rPr lang="en" sz="1300"/>
              <a:t>: A student needs to walk at least </a:t>
            </a:r>
            <a:r>
              <a:rPr b="1" lang="en" sz="1300"/>
              <a:t>1</a:t>
            </a:r>
            <a:r>
              <a:rPr b="1" lang="en" sz="1300"/>
              <a:t>-3 Floors</a:t>
            </a:r>
            <a:endParaRPr sz="1300"/>
          </a:p>
          <a:p>
            <a:pPr indent="-3111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b="1" lang="en" sz="1300"/>
              <a:t>Level 1 </a:t>
            </a:r>
            <a:r>
              <a:rPr lang="en" sz="1300"/>
              <a:t> is the most rewarding building with </a:t>
            </a:r>
            <a:r>
              <a:rPr b="1" lang="en" sz="1300"/>
              <a:t>high capacity </a:t>
            </a:r>
            <a:r>
              <a:rPr lang="en" sz="1300"/>
              <a:t> factor, cost 2 floors</a:t>
            </a:r>
            <a:endParaRPr sz="1300"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" sz="1300"/>
              <a:t>David Caro Building,</a:t>
            </a:r>
            <a:r>
              <a:rPr b="1" lang="en" sz="1300"/>
              <a:t> Parkville:</a:t>
            </a:r>
            <a:r>
              <a:rPr lang="en" sz="1300"/>
              <a:t> A student needs to walk at least </a:t>
            </a:r>
            <a:r>
              <a:rPr b="1" lang="en" sz="1300"/>
              <a:t>1-3 Floors</a:t>
            </a:r>
            <a:endParaRPr sz="1300"/>
          </a:p>
          <a:p>
            <a:pPr indent="-3111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b="1" lang="en" sz="1300"/>
              <a:t>Level 1 </a:t>
            </a:r>
            <a:r>
              <a:rPr lang="en" sz="1300"/>
              <a:t> is the most rewarding building for </a:t>
            </a:r>
            <a:r>
              <a:rPr b="1" lang="en" sz="1300"/>
              <a:t>with easy availability </a:t>
            </a:r>
            <a:r>
              <a:rPr lang="en" sz="1300"/>
              <a:t>factor, cost 3 floors</a:t>
            </a:r>
            <a:endParaRPr sz="1300"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" sz="1300"/>
              <a:t>Old Microbiology</a:t>
            </a:r>
            <a:r>
              <a:rPr b="1" lang="en" sz="1300"/>
              <a:t>, Parkville</a:t>
            </a:r>
            <a:r>
              <a:rPr lang="en" sz="1300"/>
              <a:t>: A student  needs to walk at least </a:t>
            </a:r>
            <a:r>
              <a:rPr b="1" lang="en" sz="1300"/>
              <a:t>1-2 Floors </a:t>
            </a:r>
            <a:endParaRPr sz="1300"/>
          </a:p>
          <a:p>
            <a:pPr indent="-3111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b="1" lang="en" sz="1300"/>
              <a:t>Level 2 </a:t>
            </a:r>
            <a:r>
              <a:rPr lang="en" sz="1300"/>
              <a:t> is the most rewarding building with cost 1 floor</a:t>
            </a:r>
            <a:endParaRPr sz="1300"/>
          </a:p>
        </p:txBody>
      </p:sp>
      <p:sp>
        <p:nvSpPr>
          <p:cNvPr id="908" name="Google Shape;908;p92"/>
          <p:cNvSpPr txBox="1"/>
          <p:nvPr/>
        </p:nvSpPr>
        <p:spPr>
          <a:xfrm>
            <a:off x="229431" y="4016989"/>
            <a:ext cx="6046800" cy="422700"/>
          </a:xfrm>
          <a:prstGeom prst="rect">
            <a:avLst/>
          </a:prstGeom>
          <a:solidFill>
            <a:srgbClr val="1C4587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This can be further extended to other buildings and more campuses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2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93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Algorithm Analysis</a:t>
            </a:r>
            <a:endParaRPr/>
          </a:p>
        </p:txBody>
      </p:sp>
      <p:sp>
        <p:nvSpPr>
          <p:cNvPr id="914" name="Google Shape;914;p93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Applications, Requirements and Limitations</a:t>
            </a:r>
            <a:endParaRPr/>
          </a:p>
        </p:txBody>
      </p:sp>
      <p:sp>
        <p:nvSpPr>
          <p:cNvPr id="915" name="Google Shape;915;p9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9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p9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Algorithm Applications</a:t>
            </a:r>
            <a:endParaRPr/>
          </a:p>
        </p:txBody>
      </p:sp>
      <p:sp>
        <p:nvSpPr>
          <p:cNvPr id="921" name="Google Shape;921;p94"/>
          <p:cNvSpPr txBox="1"/>
          <p:nvPr>
            <p:ph idx="1" type="body"/>
          </p:nvPr>
        </p:nvSpPr>
        <p:spPr>
          <a:xfrm>
            <a:off x="311700" y="1120204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Recommendation Systems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Ability to recommend entities based on cost and reward modelling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Efficient Resource Allocation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Utilising cost constraint, rewards can be distributed efficiently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Generic Rewards Modelling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Reward function can be enhanced to include any domain-related factors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Ability to map any domain-related </a:t>
            </a:r>
            <a:r>
              <a:rPr lang="en"/>
              <a:t>orienteering</a:t>
            </a:r>
            <a:r>
              <a:rPr lang="en"/>
              <a:t> problem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Algorithm is very generic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Require cost and reward function domain-related implementation</a:t>
            </a:r>
            <a:endParaRPr/>
          </a:p>
        </p:txBody>
      </p:sp>
      <p:sp>
        <p:nvSpPr>
          <p:cNvPr id="922" name="Google Shape;922;p94"/>
          <p:cNvSpPr txBox="1"/>
          <p:nvPr>
            <p:ph idx="12" type="sldNum"/>
          </p:nvPr>
        </p:nvSpPr>
        <p:spPr>
          <a:xfrm>
            <a:off x="8460431" y="481067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23" name="Google Shape;923;p94"/>
          <p:cNvSpPr txBox="1"/>
          <p:nvPr/>
        </p:nvSpPr>
        <p:spPr>
          <a:xfrm>
            <a:off x="229425" y="4821925"/>
            <a:ext cx="2950500" cy="3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Algorithm Analysis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7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p95"/>
          <p:cNvSpPr txBox="1"/>
          <p:nvPr>
            <p:ph type="title"/>
          </p:nvPr>
        </p:nvSpPr>
        <p:spPr>
          <a:xfrm>
            <a:off x="311700" y="190725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Algorithm Data Requirements</a:t>
            </a:r>
            <a:endParaRPr/>
          </a:p>
        </p:txBody>
      </p:sp>
      <p:sp>
        <p:nvSpPr>
          <p:cNvPr id="929" name="Google Shape;929;p95"/>
          <p:cNvSpPr txBox="1"/>
          <p:nvPr>
            <p:ph idx="1" type="body"/>
          </p:nvPr>
        </p:nvSpPr>
        <p:spPr>
          <a:xfrm>
            <a:off x="311700" y="888229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Data needs to be properly provided for nodes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Imbalanced/Missing data will cause biased results</a:t>
            </a:r>
            <a:endParaRPr/>
          </a:p>
          <a:p>
            <a:pPr indent="0" lvl="0" marL="45720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930" name="Google Shape;930;p95"/>
          <p:cNvSpPr txBox="1"/>
          <p:nvPr>
            <p:ph idx="12" type="sldNum"/>
          </p:nvPr>
        </p:nvSpPr>
        <p:spPr>
          <a:xfrm>
            <a:off x="8460431" y="481067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31" name="Google Shape;931;p95"/>
          <p:cNvSpPr txBox="1"/>
          <p:nvPr/>
        </p:nvSpPr>
        <p:spPr>
          <a:xfrm>
            <a:off x="229425" y="4821925"/>
            <a:ext cx="2950500" cy="3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Algorithm Analysis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32" name="Google Shape;932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2044" y="2262732"/>
            <a:ext cx="3158181" cy="2624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33" name="Google Shape;933;p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45275" y="2262732"/>
            <a:ext cx="3363001" cy="2624476"/>
          </a:xfrm>
          <a:prstGeom prst="rect">
            <a:avLst/>
          </a:prstGeom>
          <a:noFill/>
          <a:ln>
            <a:noFill/>
          </a:ln>
        </p:spPr>
      </p:pic>
      <p:sp>
        <p:nvSpPr>
          <p:cNvPr id="934" name="Google Shape;934;p95"/>
          <p:cNvSpPr txBox="1"/>
          <p:nvPr/>
        </p:nvSpPr>
        <p:spPr>
          <a:xfrm>
            <a:off x="1309950" y="1850000"/>
            <a:ext cx="2342400" cy="422700"/>
          </a:xfrm>
          <a:prstGeom prst="rect">
            <a:avLst/>
          </a:prstGeom>
          <a:solidFill>
            <a:srgbClr val="1C4587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Imbalanced/Missing Data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35" name="Google Shape;935;p95"/>
          <p:cNvSpPr txBox="1"/>
          <p:nvPr/>
        </p:nvSpPr>
        <p:spPr>
          <a:xfrm>
            <a:off x="5705437" y="1788750"/>
            <a:ext cx="2342400" cy="422700"/>
          </a:xfrm>
          <a:prstGeom prst="rect">
            <a:avLst/>
          </a:prstGeom>
          <a:solidFill>
            <a:srgbClr val="1C4587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Provided</a:t>
            </a: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Data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96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Algorithm Limitations</a:t>
            </a:r>
            <a:endParaRPr/>
          </a:p>
        </p:txBody>
      </p:sp>
      <p:sp>
        <p:nvSpPr>
          <p:cNvPr id="941" name="Google Shape;941;p96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n" sz="1400">
                <a:solidFill>
                  <a:srgbClr val="FFFFFF"/>
                </a:solidFill>
              </a:rPr>
              <a:t>Our algorithm relies on the assumption that the graph is a </a:t>
            </a:r>
            <a:r>
              <a:rPr b="1" lang="en" sz="1400">
                <a:solidFill>
                  <a:srgbClr val="FFFFFF"/>
                </a:solidFill>
              </a:rPr>
              <a:t>specialized weighted directed graph</a:t>
            </a:r>
            <a:r>
              <a:rPr lang="en" sz="1400">
                <a:solidFill>
                  <a:srgbClr val="FFFFFF"/>
                </a:solidFill>
              </a:rPr>
              <a:t> with one central node (0 in-degree and n out-degree) and n isolated nodes connected with only one central node. </a:t>
            </a:r>
            <a:endParaRPr sz="1400">
              <a:solidFill>
                <a:srgbClr val="FFFFFF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n" sz="1400">
                <a:solidFill>
                  <a:srgbClr val="FFFFFF"/>
                </a:solidFill>
              </a:rPr>
              <a:t>Due to this assumption, the algorithm is efficient and applicable only for such versions of the specialized graph and cannot be extended implicitly to any general weighted directed graph.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942" name="Google Shape;942;p9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43" name="Google Shape;943;p96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Improvements</a:t>
            </a:r>
            <a:endParaRPr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7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Google Shape;948;p97"/>
          <p:cNvSpPr txBox="1"/>
          <p:nvPr>
            <p:ph type="ctrTitle"/>
          </p:nvPr>
        </p:nvSpPr>
        <p:spPr>
          <a:xfrm>
            <a:off x="528325" y="130497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Achievement</a:t>
            </a:r>
            <a:endParaRPr/>
          </a:p>
        </p:txBody>
      </p:sp>
      <p:sp>
        <p:nvSpPr>
          <p:cNvPr id="949" name="Google Shape;949;p97"/>
          <p:cNvSpPr txBox="1"/>
          <p:nvPr>
            <p:ph idx="1" type="subTitle"/>
          </p:nvPr>
        </p:nvSpPr>
        <p:spPr>
          <a:xfrm>
            <a:off x="528350" y="891150"/>
            <a:ext cx="7815000" cy="15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Proposed novel algorithm is submitted to 35th AAAI Conference on Artificial Intelligence </a:t>
            </a:r>
            <a:endParaRPr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Student Abstract Program</a:t>
            </a:r>
            <a:endParaRPr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Constraint </a:t>
            </a:r>
            <a:r>
              <a:rPr lang="en"/>
              <a:t>Satisfaction</a:t>
            </a:r>
            <a:r>
              <a:rPr lang="en"/>
              <a:t> Track</a:t>
            </a:r>
            <a:endParaRPr/>
          </a:p>
        </p:txBody>
      </p:sp>
      <p:sp>
        <p:nvSpPr>
          <p:cNvPr id="950" name="Google Shape;950;p9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51" name="Google Shape;951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3264" y="2403830"/>
            <a:ext cx="5012224" cy="274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5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Google Shape;956;p98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957" name="Google Shape;957;p98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Expected Outcomes Achieved</a:t>
            </a:r>
            <a:endParaRPr/>
          </a:p>
        </p:txBody>
      </p:sp>
      <p:sp>
        <p:nvSpPr>
          <p:cNvPr id="958" name="Google Shape;958;p98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highlight>
                  <a:srgbClr val="38761D"/>
                </a:highlight>
              </a:rPr>
              <a:t>Suggested</a:t>
            </a:r>
            <a:r>
              <a:rPr lang="en"/>
              <a:t> how the </a:t>
            </a:r>
            <a:r>
              <a:rPr b="1" lang="en"/>
              <a:t>space arrangement </a:t>
            </a:r>
            <a:r>
              <a:rPr lang="en"/>
              <a:t>of meeting rooms and toilets can be optimized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highlight>
                  <a:srgbClr val="38761D"/>
                </a:highlight>
              </a:rPr>
              <a:t>Completed</a:t>
            </a:r>
            <a:r>
              <a:rPr lang="en"/>
              <a:t> a </a:t>
            </a:r>
            <a:r>
              <a:rPr b="1" lang="en"/>
              <a:t>detailed analysis report</a:t>
            </a:r>
            <a:r>
              <a:rPr lang="en"/>
              <a:t> with interpretations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highlight>
                  <a:srgbClr val="38761D"/>
                </a:highlight>
              </a:rPr>
              <a:t>Used</a:t>
            </a:r>
            <a:r>
              <a:rPr lang="en"/>
              <a:t> different analytical methods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solidFill>
                  <a:srgbClr val="FFFFFF"/>
                </a:solidFill>
                <a:highlight>
                  <a:srgbClr val="38761D"/>
                </a:highlight>
              </a:rPr>
              <a:t>Provided</a:t>
            </a:r>
            <a:r>
              <a:rPr lang="en"/>
              <a:t> </a:t>
            </a:r>
            <a:r>
              <a:rPr b="1" lang="en"/>
              <a:t>reasonable recommendations</a:t>
            </a:r>
            <a:r>
              <a:rPr lang="en"/>
              <a:t> of space optimization opportunities</a:t>
            </a:r>
            <a:endParaRPr/>
          </a:p>
        </p:txBody>
      </p:sp>
      <p:sp>
        <p:nvSpPr>
          <p:cNvPr id="959" name="Google Shape;959;p9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3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Google Shape;964;p99"/>
          <p:cNvSpPr txBox="1"/>
          <p:nvPr>
            <p:ph idx="4294967295" type="ctrTitle"/>
          </p:nvPr>
        </p:nvSpPr>
        <p:spPr>
          <a:xfrm>
            <a:off x="529500" y="2238250"/>
            <a:ext cx="6820200" cy="82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Thank You</a:t>
            </a:r>
            <a:endParaRPr sz="3200">
              <a:solidFill>
                <a:srgbClr val="FFFFFF"/>
              </a:solidFill>
            </a:endParaRPr>
          </a:p>
        </p:txBody>
      </p:sp>
      <p:pic>
        <p:nvPicPr>
          <p:cNvPr id="965" name="Google Shape;965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-1"/>
            <a:ext cx="999625" cy="999625"/>
          </a:xfrm>
          <a:prstGeom prst="rect">
            <a:avLst/>
          </a:prstGeom>
          <a:noFill/>
          <a:ln>
            <a:noFill/>
          </a:ln>
        </p:spPr>
      </p:pic>
      <p:sp>
        <p:nvSpPr>
          <p:cNvPr id="966" name="Google Shape;966;p99"/>
          <p:cNvSpPr txBox="1"/>
          <p:nvPr/>
        </p:nvSpPr>
        <p:spPr>
          <a:xfrm>
            <a:off x="7074000" y="4031230"/>
            <a:ext cx="1941900" cy="10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03200" lvl="0" marL="2286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●"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Abhinav Sharma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03200" lvl="0" marL="2286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●"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Advait Deshpande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03200" lvl="0" marL="2286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●"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Xinyi Xu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03200" lvl="0" marL="2286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●"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Yanming Wang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67" name="Google Shape;967;p99"/>
          <p:cNvSpPr txBox="1"/>
          <p:nvPr/>
        </p:nvSpPr>
        <p:spPr>
          <a:xfrm>
            <a:off x="7595425" y="3744425"/>
            <a:ext cx="819300" cy="2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Group 3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68" name="Google Shape;968;p99"/>
          <p:cNvSpPr txBox="1"/>
          <p:nvPr/>
        </p:nvSpPr>
        <p:spPr>
          <a:xfrm>
            <a:off x="122956" y="4716169"/>
            <a:ext cx="1220700" cy="2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MAST90107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1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Background</a:t>
            </a:r>
            <a:endParaRPr/>
          </a:p>
        </p:txBody>
      </p:sp>
      <p:sp>
        <p:nvSpPr>
          <p:cNvPr id="149" name="Google Shape;149;p2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</a:t>
            </a:r>
            <a:r>
              <a:rPr lang="en"/>
              <a:t>he number of existing meeting rooms and toilets is considered as </a:t>
            </a:r>
            <a:r>
              <a:rPr b="1" lang="en"/>
              <a:t>“supply”.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number of staff and enrolled students are considered as </a:t>
            </a:r>
            <a:r>
              <a:rPr b="1" lang="en"/>
              <a:t>“demand”</a:t>
            </a:r>
            <a:r>
              <a:rPr lang="en"/>
              <a:t>.</a:t>
            </a:r>
            <a:endParaRPr/>
          </a:p>
        </p:txBody>
      </p:sp>
      <p:sp>
        <p:nvSpPr>
          <p:cNvPr id="150" name="Google Shape;150;p21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</a:t>
            </a:r>
            <a:r>
              <a:rPr lang="en"/>
              <a:t>roposing solutions that can efficiently use the current supply of resources.</a:t>
            </a:r>
            <a:endParaRPr/>
          </a:p>
        </p:txBody>
      </p:sp>
      <p:sp>
        <p:nvSpPr>
          <p:cNvPr id="151" name="Google Shape;151;p2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